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6" r:id="rId2"/>
    <p:sldId id="278" r:id="rId3"/>
    <p:sldId id="260" r:id="rId4"/>
    <p:sldId id="267" r:id="rId5"/>
    <p:sldId id="268" r:id="rId6"/>
    <p:sldId id="269" r:id="rId7"/>
    <p:sldId id="270" r:id="rId8"/>
    <p:sldId id="271" r:id="rId9"/>
    <p:sldId id="261" r:id="rId10"/>
    <p:sldId id="274" r:id="rId11"/>
    <p:sldId id="266" r:id="rId12"/>
    <p:sldId id="277" r:id="rId13"/>
    <p:sldId id="276" r:id="rId14"/>
    <p:sldId id="273" r:id="rId15"/>
    <p:sldId id="27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100"/>
    <a:srgbClr val="663300"/>
    <a:srgbClr val="996633"/>
    <a:srgbClr val="CC9900"/>
    <a:srgbClr val="FFCC00"/>
    <a:srgbClr val="502800"/>
    <a:srgbClr val="F36221"/>
    <a:srgbClr val="DCA38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96" autoAdjust="0"/>
    <p:restoredTop sz="94728" autoAdjust="0"/>
  </p:normalViewPr>
  <p:slideViewPr>
    <p:cSldViewPr>
      <p:cViewPr varScale="1">
        <p:scale>
          <a:sx n="68" d="100"/>
          <a:sy n="68" d="100"/>
        </p:scale>
        <p:origin x="-5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A7288-F25C-43AF-B625-73205D9ED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A60DF-CFDF-4979-A1AF-586C15327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8A42D-4866-4023-82D0-812E89093B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E2C3C-99A8-4342-B890-05AB5C3B9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9D891-7CFB-4F86-B555-DEA4D2DD8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11D12-8A9E-4FD0-AD79-DBE32F2E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76A02-2E03-4D59-8B64-698F5755D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4401F-39EC-42F3-A891-A85917EBD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015BC-C18C-4E0C-836B-D37CD41F8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396F4-91E1-4076-8717-43EF3B884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C3C4C-FD59-4B2C-9CB3-EAB2C1A706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F213A-DC7B-4E84-BB29-F67ED8922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5B10B825-DECE-4AFD-A96C-FAB6F57BB2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4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11" Type="http://schemas.openxmlformats.org/officeDocument/2006/relationships/hyperlink" Target="http://images.yandex.ru/yandsearch?text=%D0%B1%D0%BB%D1%8E%D0%B4%D0%BE%20%D0%B8%D0%B7%20%D1%80%D1%8B%D0%B1%D1%8B&amp;noreask=1&amp;img_url=cruchok.ru%2F_ph%2F1%2F2%2F158177606.jpg&amp;pos=17&amp;rpt=simage&amp;lr=9&amp;nojs=1" TargetMode="External"/><Relationship Id="rId5" Type="http://schemas.openxmlformats.org/officeDocument/2006/relationships/image" Target="../media/image38.jpeg"/><Relationship Id="rId10" Type="http://schemas.openxmlformats.org/officeDocument/2006/relationships/image" Target="../media/image42.jpeg"/><Relationship Id="rId4" Type="http://schemas.openxmlformats.org/officeDocument/2006/relationships/image" Target="../media/image37.jpeg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7%D0%B4%D0%BE%D1%80%D0%BE%D0%B2%D1%8B%D0%B9%20%D0%BE%D0%B1%D1%80%D0%B0%D0%B7%20%D0%B6%D0%B8%D0%B7%D0%BD%D0%B8&amp;noreask=1&amp;img_url=www.zelao.ru%2Ffiles%2Fzdorov_1.jpg&amp;pos=0&amp;rpt=simage&amp;lr=9&amp;nojs=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images.yandex.ru/yandsearch?text=%D0%B7%D0%B4%D0%BE%D1%80%D0%BE%D0%B2%D1%8B%D0%B9%20%D0%BE%D0%B1%D1%80%D0%B0%D0%B7%20%D0%B6%D0%B8%D0%B7%D0%BD%D0%B8&amp;noreask=1&amp;img_url=vgymn-14.narod.ru%2F57286985_x_89313b03.jpg%3Frand%3D115219221030161&amp;pos=3&amp;rpt=simage&amp;lr=9&amp;nojs=1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F%D1%80%D0%B0%D0%B2%D0%B8%D0%BB%D1%8C%D0%BD%D0%BE%D0%B5%20%D0%BF%D0%B8%D1%82%D0%B0%D0%BD%D0%B8%D0%B5%20%D0%BA%D0%B0%D1%80%D1%82%D0%B8%D0%BD%D0%BA%D0%B8&amp;noreask=1&amp;img_url=kak.ru%2Fvimg%2Farticle%2F369c3d11c15b9a410c718bf932872eb5.gif&amp;pos=19&amp;rpt=simage&amp;lr=9&amp;nojs=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hyperlink" Target="http://images.yandex.ru/yandsearch?img_url=www.tutoronline.ru%2Fmedia%2F258078%2F______2_209x256.jpg&amp;iorient=&amp;icolor=&amp;p=1&amp;site=&amp;text=%D0%BF%D1%80%D0%B0%D0%B2%D0%B8%D0%BB%D1%8C%D0%BD%D0%BE%D0%B5%20%D0%BF%D0%B8%D1%82%D0%B0%D0%BD%D0%B8%D0%B5%20%D1%88%D0%BA%D0%BE%D0%BB%D1%8C%D0%BD%D0%B8%D0%BA%D0%BE%D0%B2%20%D0%BA%D0%B0%D1%80%D1%82%D0%B8%D0%BD%D0%BA%D0%B8&amp;wp=&amp;pos=54&amp;isize=&amp;type=&amp;recent=&amp;rpt=simage&amp;itype=&amp;nojs=1" TargetMode="Externa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hyperlink" Target="http://images.yandex.ru/yandsearch?p=1&amp;text=%D0%BB%D0%B8%D0%BC%D0%BE%D0%BD%D0%B0%D0%B4%20%D0%BA%D0%BE%D0%BA%D0%B0%20%D0%BA%D0%BE%D0%BB%D0%B0&amp;noreask=1&amp;img_url=www.saulesjums.lv%2Fimage%2Fcache%2Fdata%2Fudens_sulas%2Ffanta_2000-500x500.jpg&amp;pos=42&amp;rpt=simage&amp;lr=9&amp;nojs=1" TargetMode="External"/><Relationship Id="rId7" Type="http://schemas.openxmlformats.org/officeDocument/2006/relationships/hyperlink" Target="http://images.yandex.ru/yandsearch?p=2&amp;text=%D0%BB%D0%B8%D0%BC%D0%BE%D0%BD%D0%B0%D0%B4%20%D0%BA%D0%BE%D0%BA%D0%B0%20%D0%BA%D0%BE%D0%BB%D0%B0&amp;noreask=1&amp;img_url=cs9702.vkontakte.ru%2Fu106286908%2F-14%2Fx_75031336.jpg&amp;pos=79&amp;rpt=simage&amp;lr=9&amp;nojs=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hyperlink" Target="http://images.yandex.ru/yandsearch?p=1&amp;text=%D0%BB%D0%B8%D0%BC%D0%BE%D0%BD%D0%B0%D0%B4%20%D0%BA%D0%BE%D0%BA%D0%B0%20%D0%BA%D0%BE%D0%BB%D0%B0&amp;noreask=1&amp;img_url=d4.wikimart.ru%2Fe8%2F36%2F8c9f6115-0a97-42c9-ab40-e4e836d406fb.jpeg&amp;pos=43&amp;rpt=simage&amp;lr=9&amp;nojs=1" TargetMode="Externa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http://images.yandex.ru/yandsearch?text=%D1%87%D0%B8%D0%BF%D1%81%D1%8B&amp;noreask=1&amp;img_url=222.by%2Fsites%2F222.by%2Ffiles%2Fchipsy.jpg&amp;pos=3&amp;rpt=simage&amp;lr=9&amp;nojs=1" TargetMode="External"/><Relationship Id="rId7" Type="http://schemas.openxmlformats.org/officeDocument/2006/relationships/hyperlink" Target="http://images.yandex.ru/yandsearch?p=1&amp;text=%D1%87%D0%B8%D0%BF%D1%81%D1%8B&amp;noreask=1&amp;img_url=s60.radikal.ru%2Fi168%2F1008%2F89%2F114cd8cbcdab.jpg&amp;pos=41&amp;rpt=simage&amp;lr=9&amp;nojs=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hyperlink" Target="http://images.yandex.ru/yandsearch?text=%D1%87%D0%B8%D0%BF%D1%81%D1%8B&amp;noreask=1&amp;img_url=cs11453.userapi.com%2Fu125090686%2F-7%2Fx_88ccd215.jpg&amp;pos=27&amp;rpt=simage&amp;lr=9&amp;nojs=1" TargetMode="External"/><Relationship Id="rId10" Type="http://schemas.openxmlformats.org/officeDocument/2006/relationships/image" Target="../media/image16.jpeg"/><Relationship Id="rId4" Type="http://schemas.openxmlformats.org/officeDocument/2006/relationships/image" Target="../media/image13.jpeg"/><Relationship Id="rId9" Type="http://schemas.openxmlformats.org/officeDocument/2006/relationships/hyperlink" Target="http://images.yandex.ru/yandsearch?img_url=www.calorizator.ru%2Fsites%2Fdefault%2Ffiles%2Fproduct%2Frusk-hrusteam-tomat.jpg&amp;iorient=&amp;icolor=&amp;site=&amp;text=%D1%87%D0%B8%D0%BF%D1%81%D1%8B%20%D0%B8%20%D1%81%D1%83%D1%85%D0%B0%D1%80%D0%B8%D0%BA%D0%B8&amp;wp=&amp;pos=4&amp;isize=&amp;type=&amp;recent=&amp;rpt=simage&amp;itype=&amp;nojs=1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://images.yandex.ru/yandsearch?text=%D1%88%D0%BE%D0%BA%D0%BE%D0%BB%D0%B0%D0%B4%D0%BD%D1%8B%D0%B5%20%D0%B1%D0%B0%D1%82%D0%BE%D0%BD%D1%87%D0%B8%D0%BA%D0%B8&amp;noreask=1&amp;img_url=i02.fsimg.ru%2F8%2Ftlog_box%2F1913%2F1913294.jpg&amp;pos=3&amp;rpt=simage&amp;lr=9&amp;nojs=1" TargetMode="External"/><Relationship Id="rId7" Type="http://schemas.openxmlformats.org/officeDocument/2006/relationships/hyperlink" Target="http://images.yandex.ru/yandsearch?text=%D1%88%D0%BE%D0%BA%D0%BE%D0%BB%D0%B0%D0%B4%D0%BD%D1%8B%D0%B5%20%D0%B1%D0%B0%D1%82%D0%BE%D0%BD%D1%87%D0%B8%D0%BA%D0%B8&amp;noreask=1&amp;img_url=konditerka-optom.ru%2Fpublished%2Fpublicdata%2Fh71687%2Fattachments%2Fsc%2Fproducts_pictures%2F%25d0%25a8%25d0%25be%25d0%25ba%25d0%25be%25d0%25bb%25d0%25b0%25d0%25b4%25d0%25bd%25d1%258b%25d0%25b9%2520%25d0%25b1%25d0%25b0%25d1%2582%25d0%25be%25d0%25bd%25d1%2587%25d0%25b8%25d0%25ba%25d0%25a2%25d0%25b2%25d0%25b8%25d0%25ba%25d1%2581%2520%25d1%258d%25d0%25_f89b1d93&amp;pos=9&amp;rpt=simage&amp;lr=9&amp;nojs=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hyperlink" Target="http://images.yandex.ru/yandsearch?text=%D1%88%D0%BE%D0%BA%D0%BE%D0%BB%D0%B0%D0%B4%D0%BD%D1%8B%D0%B5%20%D0%B1%D0%B0%D1%82%D0%BE%D0%BD%D1%87%D0%B8%D0%BA%D0%B8&amp;noreask=1&amp;img_url=cs10919.vkontakte.ru%2Fu23075675%2F-14%2Fx_ba836f49.jpg&amp;pos=7&amp;rpt=simage&amp;lr=9&amp;nojs=1" TargetMode="External"/><Relationship Id="rId10" Type="http://schemas.openxmlformats.org/officeDocument/2006/relationships/image" Target="../media/image20.jpeg"/><Relationship Id="rId4" Type="http://schemas.openxmlformats.org/officeDocument/2006/relationships/image" Target="../media/image17.jpeg"/><Relationship Id="rId9" Type="http://schemas.openxmlformats.org/officeDocument/2006/relationships/hyperlink" Target="http://images.yandex.ru/yandsearch?text=%D1%88%D0%BE%D0%BA%D0%BE%D0%BB%D0%B0%D0%B4%D0%BD%D1%8B%D0%B5%20%D0%B1%D0%B0%D1%82%D0%BE%D0%BD%D1%87%D0%B8%D0%BA%D0%B8&amp;noreask=1&amp;img_url=p-pl.ru%2F14432-2650-thickbox%2F45---4-.jpg&amp;pos=22&amp;rpt=simage&amp;lr=9&amp;nojs=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1%D0%BE%D1%81%D0%B8%D1%81%D0%BA%D0%B8%20%D1%81%D0%B0%D1%80%D0%B4%D0%B5%D0%BB%D1%8C%D0%BA%D0%B8&amp;noreask=1&amp;img_url=www.kuharka.ru%2Fuploads%2Fimages%2Ftherms%2Fb28fb326bfc7d8f41fd03f040c696c72.gif&amp;pos=3&amp;rpt=simage&amp;lr=9&amp;nojs=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hyperlink" Target="http://images.yandex.ru/yandsearch?text=%D1%81%D0%BE%D1%81%D0%B8%D1%81%D0%BA%D0%B8%20%D1%81%D0%B0%D1%80%D0%B4%D0%B5%D0%BB%D1%8C%D0%BA%D0%B8&amp;noreask=1&amp;img_url=cs862.vkontakte.ru%2Fu103181%2F109719318%2Fx_3971310a.jpg&amp;pos=25&amp;rpt=simage&amp;lr=9&amp;nojs=1" TargetMode="Externa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img_url=kraspivo.ru%2Fwp-content%2Fuploads%2F2011%2F12%2FMyaso-v-pive.jpg&amp;iorient=&amp;icolor=&amp;p=1&amp;site=&amp;text=%D0%B2%D1%80%D0%B5%D0%B4%20%D0%B6%D0%B8%D1%80%D0%BD%D1%8B%D1%85%20%D1%81%D0%BE%D1%80%D1%82%D0%BE%D0%B2%20%D0%BC%D1%8F%D1%81%D0%B0%20%D0%BE%D1%81%D0%BE%D0%B1%D0%B5%D0%BD%D0%BD%D0%BE%20%D0%B2%20%D0%B6%D0%B0%D1%80%D0%B5%D0%BD%D0%BE%D0%BC%20%D0%B2%D0%B8%D0%B4%D0%B5%20%D0%BA%D0%B0%D1%80%D1%82%D0%B8%D0%BD%D0%BA%D0%B8&amp;wp=&amp;pos=54&amp;isize=&amp;type=&amp;recent=&amp;rpt=simage&amp;itype=&amp;nojs=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hyperlink" Target="http://images.yandex.ru/yandsearch?img_url=losos.nu%2Fuploads%2Fimages%2F4%2F1%2Fa%2F5%2F66%2F800e1b5c4a.jpg&amp;iorient=&amp;icolor=&amp;p=5&amp;site=&amp;text=%D0%B2%D1%80%D0%B5%D0%B4%20%D0%B6%D0%B8%D1%80%D0%BD%D1%8B%D1%85%20%D1%81%D0%BE%D1%80%D1%82%D0%BE%D0%B2%20%D0%BC%D1%8F%D1%81%D0%B0%20%D0%BE%D1%81%D0%BE%D0%B1%D0%B5%D0%BD%D0%BD%D0%BE%20%D0%B2%20%D0%B6%D0%B0%D1%80%D0%B5%D0%BD%D0%BE%D0%BC%20%D0%B2%D0%B8%D0%B4%D0%B5%20%D0%BA%D0%B0%D1%80%D1%82%D0%B8%D0%BD%D0%BA%D0%B8&amp;wp=&amp;pos=179&amp;isize=&amp;type=&amp;recent=&amp;rpt=simage&amp;itype=&amp;nojs=1" TargetMode="Externa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3" Type="http://schemas.openxmlformats.org/officeDocument/2006/relationships/image" Target="../media/image25.jpeg"/><Relationship Id="rId7" Type="http://schemas.openxmlformats.org/officeDocument/2006/relationships/image" Target="../media/image4.jpeg"/><Relationship Id="rId12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2.jpeg"/><Relationship Id="rId5" Type="http://schemas.openxmlformats.org/officeDocument/2006/relationships/image" Target="../media/image27.jpeg"/><Relationship Id="rId15" Type="http://schemas.openxmlformats.org/officeDocument/2006/relationships/image" Target="../media/image35.jpeg"/><Relationship Id="rId10" Type="http://schemas.openxmlformats.org/officeDocument/2006/relationships/image" Target="../media/image31.png"/><Relationship Id="rId4" Type="http://schemas.openxmlformats.org/officeDocument/2006/relationships/image" Target="../media/image26.jpeg"/><Relationship Id="rId9" Type="http://schemas.openxmlformats.org/officeDocument/2006/relationships/image" Target="../media/image30.jpeg"/><Relationship Id="rId14" Type="http://schemas.openxmlformats.org/officeDocument/2006/relationships/hyperlink" Target="http://images.yandex.ru/yandsearch?p=3&amp;text=%D1%80%D1%8B%D0%B1%D0%B0&amp;noreask=1&amp;img_url=img-fotki.yandex.ru%2Fget%2F5313%2F124075818.3e%2F0_70330_e50d3cc_XL&amp;pos=99&amp;rpt=simage&amp;lr=9&amp;nojs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8"/>
          <p:cNvSpPr txBox="1">
            <a:spLocks noChangeArrowheads="1"/>
          </p:cNvSpPr>
          <p:nvPr/>
        </p:nvSpPr>
        <p:spPr bwMode="auto">
          <a:xfrm>
            <a:off x="5580063" y="5516563"/>
            <a:ext cx="2447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3071810"/>
            <a:ext cx="7762061" cy="175432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663300"/>
                  </a:solidFill>
                  <a:prstDash val="solid"/>
                </a:ln>
                <a:solidFill>
                  <a:srgbClr val="F3622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«Вредная пятерка </a:t>
            </a:r>
          </a:p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663300"/>
                  </a:solidFill>
                  <a:prstDash val="solid"/>
                </a:ln>
                <a:solidFill>
                  <a:srgbClr val="F3622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 полезная десятка»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1785926"/>
            <a:ext cx="424346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31550" cmpd="sng">
                  <a:solidFill>
                    <a:srgbClr val="663300"/>
                  </a:solidFill>
                  <a:prstDash val="solid"/>
                </a:ln>
                <a:solidFill>
                  <a:srgbClr val="DCA384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Классный час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4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6357938" cy="85725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422100"/>
                </a:solidFill>
              </a:rPr>
              <a:t>Полезная десятка</a:t>
            </a:r>
          </a:p>
        </p:txBody>
      </p:sp>
      <p:sp>
        <p:nvSpPr>
          <p:cNvPr id="11268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857875" y="1357313"/>
            <a:ext cx="2786063" cy="4525962"/>
          </a:xfrm>
        </p:spPr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ru-RU" sz="2400" b="1" smtClean="0">
                <a:solidFill>
                  <a:srgbClr val="422100"/>
                </a:solidFill>
              </a:rPr>
              <a:t>Яблоки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400" b="1" smtClean="0">
                <a:solidFill>
                  <a:srgbClr val="422100"/>
                </a:solidFill>
              </a:rPr>
              <a:t>Лук 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400" b="1" smtClean="0">
                <a:solidFill>
                  <a:srgbClr val="422100"/>
                </a:solidFill>
              </a:rPr>
              <a:t>Чеснок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400" b="1" smtClean="0">
                <a:solidFill>
                  <a:srgbClr val="422100"/>
                </a:solidFill>
              </a:rPr>
              <a:t>Морковь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400" b="1" smtClean="0">
                <a:solidFill>
                  <a:srgbClr val="422100"/>
                </a:solidFill>
              </a:rPr>
              <a:t>Орехи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400" b="1" smtClean="0">
                <a:solidFill>
                  <a:srgbClr val="422100"/>
                </a:solidFill>
              </a:rPr>
              <a:t>Рыба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400" b="1" smtClean="0">
                <a:solidFill>
                  <a:srgbClr val="422100"/>
                </a:solidFill>
              </a:rPr>
              <a:t>Молоко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400" b="1" smtClean="0">
                <a:solidFill>
                  <a:srgbClr val="422100"/>
                </a:solidFill>
              </a:rPr>
              <a:t>Мёд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400" b="1" smtClean="0">
                <a:solidFill>
                  <a:srgbClr val="422100"/>
                </a:solidFill>
              </a:rPr>
              <a:t>Бананы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sz="2400" b="1" smtClean="0">
                <a:solidFill>
                  <a:srgbClr val="422100"/>
                </a:solidFill>
              </a:rPr>
              <a:t>Зелёный чай</a:t>
            </a:r>
          </a:p>
        </p:txBody>
      </p:sp>
      <p:pic>
        <p:nvPicPr>
          <p:cNvPr id="11269" name="Picture 8" descr="бана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30724">
            <a:off x="4327525" y="4714875"/>
            <a:ext cx="13731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9" descr="лу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15682">
            <a:off x="2071688" y="1214438"/>
            <a:ext cx="15144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0" descr="чесно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75" y="257175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1" descr="морковь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361722">
            <a:off x="571500" y="1714500"/>
            <a:ext cx="1366838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12" descr="грецк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03725" y="3143250"/>
            <a:ext cx="132397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4" descr="мол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324057">
            <a:off x="3071813" y="4857750"/>
            <a:ext cx="8715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5" descr="мёд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00313" y="3857625"/>
            <a:ext cx="1171575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16" descr="чай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68375" y="5072063"/>
            <a:ext cx="124618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7" name="Text Box 17"/>
          <p:cNvSpPr txBox="1">
            <a:spLocks noChangeArrowheads="1"/>
          </p:cNvSpPr>
          <p:nvPr/>
        </p:nvSpPr>
        <p:spPr bwMode="auto">
          <a:xfrm>
            <a:off x="4000500" y="2000250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422100"/>
                </a:solidFill>
              </a:rPr>
              <a:t>1</a:t>
            </a:r>
          </a:p>
        </p:txBody>
      </p:sp>
      <p:sp>
        <p:nvSpPr>
          <p:cNvPr id="11278" name="Text Box 18"/>
          <p:cNvSpPr txBox="1">
            <a:spLocks noChangeArrowheads="1"/>
          </p:cNvSpPr>
          <p:nvPr/>
        </p:nvSpPr>
        <p:spPr bwMode="auto">
          <a:xfrm>
            <a:off x="1928813" y="1214438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422100"/>
                </a:solidFill>
              </a:rPr>
              <a:t>2</a:t>
            </a:r>
          </a:p>
        </p:txBody>
      </p:sp>
      <p:sp>
        <p:nvSpPr>
          <p:cNvPr id="11279" name="Text Box 19"/>
          <p:cNvSpPr txBox="1">
            <a:spLocks noChangeArrowheads="1"/>
          </p:cNvSpPr>
          <p:nvPr/>
        </p:nvSpPr>
        <p:spPr bwMode="auto">
          <a:xfrm>
            <a:off x="2857500" y="3286125"/>
            <a:ext cx="21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422100"/>
                </a:solidFill>
              </a:rPr>
              <a:t>3</a:t>
            </a:r>
          </a:p>
        </p:txBody>
      </p:sp>
      <p:sp>
        <p:nvSpPr>
          <p:cNvPr id="11280" name="Text Box 20"/>
          <p:cNvSpPr txBox="1">
            <a:spLocks noChangeArrowheads="1"/>
          </p:cNvSpPr>
          <p:nvPr/>
        </p:nvSpPr>
        <p:spPr bwMode="auto">
          <a:xfrm>
            <a:off x="571500" y="2786063"/>
            <a:ext cx="21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422100"/>
                </a:solidFill>
              </a:rPr>
              <a:t>4</a:t>
            </a:r>
          </a:p>
        </p:txBody>
      </p:sp>
      <p:sp>
        <p:nvSpPr>
          <p:cNvPr id="11281" name="Text Box 21"/>
          <p:cNvSpPr txBox="1">
            <a:spLocks noChangeArrowheads="1"/>
          </p:cNvSpPr>
          <p:nvPr/>
        </p:nvSpPr>
        <p:spPr bwMode="auto">
          <a:xfrm>
            <a:off x="4357688" y="3786188"/>
            <a:ext cx="288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422100"/>
                </a:solidFill>
              </a:rPr>
              <a:t>5</a:t>
            </a:r>
          </a:p>
        </p:txBody>
      </p:sp>
      <p:sp>
        <p:nvSpPr>
          <p:cNvPr id="11282" name="Text Box 22"/>
          <p:cNvSpPr txBox="1">
            <a:spLocks noChangeArrowheads="1"/>
          </p:cNvSpPr>
          <p:nvPr/>
        </p:nvSpPr>
        <p:spPr bwMode="auto">
          <a:xfrm>
            <a:off x="642938" y="4500563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422100"/>
                </a:solidFill>
              </a:rPr>
              <a:t>6</a:t>
            </a:r>
          </a:p>
        </p:txBody>
      </p:sp>
      <p:sp>
        <p:nvSpPr>
          <p:cNvPr id="11283" name="Text Box 23"/>
          <p:cNvSpPr txBox="1">
            <a:spLocks noChangeArrowheads="1"/>
          </p:cNvSpPr>
          <p:nvPr/>
        </p:nvSpPr>
        <p:spPr bwMode="auto">
          <a:xfrm>
            <a:off x="2928938" y="57150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422100"/>
                </a:solidFill>
              </a:rPr>
              <a:t>7</a:t>
            </a:r>
          </a:p>
        </p:txBody>
      </p:sp>
      <p:sp>
        <p:nvSpPr>
          <p:cNvPr id="11284" name="Text Box 24"/>
          <p:cNvSpPr txBox="1">
            <a:spLocks noChangeArrowheads="1"/>
          </p:cNvSpPr>
          <p:nvPr/>
        </p:nvSpPr>
        <p:spPr bwMode="auto">
          <a:xfrm>
            <a:off x="2214563" y="4357688"/>
            <a:ext cx="317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422100"/>
                </a:solidFill>
              </a:rPr>
              <a:t>8</a:t>
            </a:r>
          </a:p>
        </p:txBody>
      </p:sp>
      <p:sp>
        <p:nvSpPr>
          <p:cNvPr id="11285" name="Text Box 25"/>
          <p:cNvSpPr txBox="1">
            <a:spLocks noChangeArrowheads="1"/>
          </p:cNvSpPr>
          <p:nvPr/>
        </p:nvSpPr>
        <p:spPr bwMode="auto">
          <a:xfrm>
            <a:off x="4214813" y="5643563"/>
            <a:ext cx="288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422100"/>
                </a:solidFill>
              </a:rPr>
              <a:t>9</a:t>
            </a:r>
          </a:p>
        </p:txBody>
      </p:sp>
      <p:sp>
        <p:nvSpPr>
          <p:cNvPr id="11286" name="Text Box 26"/>
          <p:cNvSpPr txBox="1">
            <a:spLocks noChangeArrowheads="1"/>
          </p:cNvSpPr>
          <p:nvPr/>
        </p:nvSpPr>
        <p:spPr bwMode="auto">
          <a:xfrm>
            <a:off x="714375" y="5786438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422100"/>
                </a:solidFill>
              </a:rPr>
              <a:t>10</a:t>
            </a:r>
          </a:p>
        </p:txBody>
      </p:sp>
      <p:pic>
        <p:nvPicPr>
          <p:cNvPr id="11287" name="Picture 2" descr="http://im2-tub-ru.yandex.net/i?id=250913584-63-72&amp;n=21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-593470">
            <a:off x="785813" y="3571875"/>
            <a:ext cx="1285875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8" name="Picture 26" descr="Состояние полного физического духовного и социального благополучия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872455">
            <a:off x="4286250" y="1785938"/>
            <a:ext cx="100012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Прямоугольник 3"/>
          <p:cNvSpPr>
            <a:spLocks noChangeArrowheads="1"/>
          </p:cNvSpPr>
          <p:nvPr/>
        </p:nvSpPr>
        <p:spPr bwMode="auto">
          <a:xfrm>
            <a:off x="714375" y="1357313"/>
            <a:ext cx="7715250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>
                <a:solidFill>
                  <a:srgbClr val="663300"/>
                </a:solidFill>
              </a:rPr>
              <a:t>По свидетельству врачей сегодня основные заболевания школьников - гастриты и анемия, и это напрямую связано с качеством питания детей. В меню многих школьников присутствуют продукты, признанные опасными для здоровья. И многие дети, подчиняясь рекламе, предпочитают покупать именно эти продукты, а не обычные школьные завтраки и обеды.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428625" y="1428750"/>
            <a:ext cx="81438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2400" b="1" i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данным академика А.А. Баранова, распространенность хронических заболеваний органов пищеварения составляет 702,3 на 1000 детского населения и зависит от ряда следующих факторов:</a:t>
            </a:r>
            <a:endParaRPr lang="ru-RU" b="1" i="1">
              <a:solidFill>
                <a:srgbClr val="663300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4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just" eaLnBrk="0" hangingPunct="0"/>
            <a:r>
              <a:rPr lang="ru-RU" sz="20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ru-RU" sz="24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.нерегулярное питание с перерывами более 3-4 часов;</a:t>
            </a:r>
            <a:endParaRPr lang="ru-RU" b="1">
              <a:solidFill>
                <a:srgbClr val="663300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0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4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.частое употребление острых блюд, консервированных продуктов, маринадов, копченостей, солений;</a:t>
            </a:r>
            <a:endParaRPr lang="ru-RU" b="1">
              <a:solidFill>
                <a:srgbClr val="663300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0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24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.однообразное питание, еда в сухомятку, </a:t>
            </a:r>
            <a:endParaRPr lang="ru-RU" b="1">
              <a:solidFill>
                <a:srgbClr val="663300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0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ru-RU" sz="24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.употребление некачественных продуктов,</a:t>
            </a:r>
            <a:endParaRPr lang="ru-RU" b="1">
              <a:solidFill>
                <a:srgbClr val="663300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0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lang="ru-RU" sz="24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.несоблюдение режима, малоподвижный образ жизни;</a:t>
            </a:r>
            <a:endParaRPr lang="ru-RU" b="1">
              <a:solidFill>
                <a:srgbClr val="663300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0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lang="ru-RU" sz="24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.вредные привычки.</a:t>
            </a:r>
            <a:endParaRPr lang="ru-RU" sz="3200" b="1">
              <a:solidFill>
                <a:srgbClr val="6633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1"/>
          <p:cNvSpPr>
            <a:spLocks noChangeArrowheads="1"/>
          </p:cNvSpPr>
          <p:nvPr/>
        </p:nvSpPr>
        <p:spPr bwMode="auto">
          <a:xfrm>
            <a:off x="642938" y="1571625"/>
            <a:ext cx="7858125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ru-RU" sz="1100"/>
          </a:p>
          <a:p>
            <a:pPr algn="just" eaLnBrk="0" hangingPunct="0">
              <a:lnSpc>
                <a:spcPct val="150000"/>
              </a:lnSpc>
            </a:pPr>
            <a:r>
              <a:rPr lang="ru-RU" sz="24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ЗДОРОВЬЕ СГУБИШЬ </a:t>
            </a:r>
            <a:r>
              <a:rPr lang="ru-RU" sz="2400" b="1">
                <a:solidFill>
                  <a:srgbClr val="663300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НОВОЕ НЕ КУПИШЬ.</a:t>
            </a:r>
            <a:endParaRPr lang="ru-RU" b="1">
              <a:solidFill>
                <a:srgbClr val="663300"/>
              </a:solidFill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ru-RU" sz="2400" b="1">
                <a:solidFill>
                  <a:srgbClr val="663300"/>
                </a:solidFill>
                <a:latin typeface="Times New Roman" pitchFamily="18" charset="0"/>
                <a:cs typeface="Calibri" pitchFamily="34" charset="0"/>
              </a:rPr>
              <a:t>2. В ЗДОРОВОМ ТЕЛЕ </a:t>
            </a:r>
            <a:r>
              <a:rPr lang="ru-RU" sz="2400" b="1">
                <a:solidFill>
                  <a:srgbClr val="663300"/>
                </a:solidFill>
                <a:cs typeface="Calibri" pitchFamily="34" charset="0"/>
              </a:rPr>
              <a:t>–</a:t>
            </a:r>
            <a:r>
              <a:rPr lang="ru-RU" sz="2400" b="1">
                <a:solidFill>
                  <a:srgbClr val="663300"/>
                </a:solidFill>
                <a:latin typeface="Times New Roman" pitchFamily="18" charset="0"/>
                <a:cs typeface="Calibri" pitchFamily="34" charset="0"/>
              </a:rPr>
              <a:t> ЗДОРОВЫЙ ДУХ.</a:t>
            </a:r>
            <a:endParaRPr lang="ru-RU" b="1">
              <a:solidFill>
                <a:srgbClr val="663300"/>
              </a:solidFill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ru-RU" sz="2400" b="1">
                <a:solidFill>
                  <a:srgbClr val="663300"/>
                </a:solidFill>
                <a:latin typeface="Times New Roman" pitchFamily="18" charset="0"/>
                <a:cs typeface="Calibri" pitchFamily="34" charset="0"/>
              </a:rPr>
              <a:t>3. ЗДОРОВЬЕ ВСЕГО ДОРОЖЕ.</a:t>
            </a:r>
            <a:endParaRPr lang="ru-RU" b="1">
              <a:solidFill>
                <a:srgbClr val="663300"/>
              </a:solidFill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ru-RU" sz="2400" b="1">
                <a:solidFill>
                  <a:srgbClr val="663300"/>
                </a:solidFill>
                <a:latin typeface="Times New Roman" pitchFamily="18" charset="0"/>
                <a:cs typeface="Calibri" pitchFamily="34" charset="0"/>
              </a:rPr>
              <a:t>4. БЕРЕГИ ПЛАТЬЕ СНОВУ, А ЗДОРОВЬЕ СМОЛОДУ.</a:t>
            </a:r>
            <a:endParaRPr lang="ru-RU" b="1">
              <a:solidFill>
                <a:srgbClr val="663300"/>
              </a:solidFill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ru-RU" sz="2400" b="1">
                <a:solidFill>
                  <a:srgbClr val="663300"/>
                </a:solidFill>
                <a:latin typeface="Times New Roman" pitchFamily="18" charset="0"/>
                <a:cs typeface="Calibri" pitchFamily="34" charset="0"/>
              </a:rPr>
              <a:t>5. ЗДОРОВ БУДЕШЬ </a:t>
            </a:r>
            <a:r>
              <a:rPr lang="ru-RU" sz="2400" b="1">
                <a:solidFill>
                  <a:srgbClr val="663300"/>
                </a:solidFill>
                <a:cs typeface="Calibri" pitchFamily="34" charset="0"/>
              </a:rPr>
              <a:t>–</a:t>
            </a:r>
            <a:r>
              <a:rPr lang="ru-RU" sz="2400" b="1">
                <a:solidFill>
                  <a:srgbClr val="663300"/>
                </a:solidFill>
                <a:latin typeface="Times New Roman" pitchFamily="18" charset="0"/>
                <a:cs typeface="Calibri" pitchFamily="34" charset="0"/>
              </a:rPr>
              <a:t> ВСЁ ДОБУДЕШЬ.</a:t>
            </a:r>
            <a:endParaRPr lang="ru-RU" b="1">
              <a:solidFill>
                <a:srgbClr val="663300"/>
              </a:solidFill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ru-RU" sz="2400" b="1">
                <a:solidFill>
                  <a:srgbClr val="663300"/>
                </a:solidFill>
                <a:latin typeface="Times New Roman" pitchFamily="18" charset="0"/>
                <a:cs typeface="Calibri" pitchFamily="34" charset="0"/>
              </a:rPr>
              <a:t>6. ЗДОРОВЬЕ СГУБИШЬ </a:t>
            </a:r>
            <a:r>
              <a:rPr lang="ru-RU" sz="2400" b="1">
                <a:solidFill>
                  <a:srgbClr val="663300"/>
                </a:solidFill>
                <a:cs typeface="Calibri" pitchFamily="34" charset="0"/>
              </a:rPr>
              <a:t>–</a:t>
            </a:r>
            <a:r>
              <a:rPr lang="ru-RU" sz="2400" b="1">
                <a:solidFill>
                  <a:srgbClr val="663300"/>
                </a:solidFill>
                <a:latin typeface="Times New Roman" pitchFamily="18" charset="0"/>
                <a:cs typeface="Calibri" pitchFamily="34" charset="0"/>
              </a:rPr>
              <a:t> НОВОЕ НЕ КУПИШЬ.</a:t>
            </a:r>
            <a:endParaRPr lang="ru-RU" sz="3200" b="1">
              <a:solidFill>
                <a:srgbClr val="663300"/>
              </a:solidFill>
            </a:endParaRPr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1214438" y="0"/>
            <a:ext cx="26019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0" hangingPunct="0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Пословицы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857250" y="3214688"/>
            <a:ext cx="75723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i="1">
                <a:solidFill>
                  <a:srgbClr val="FF0000"/>
                </a:solidFill>
              </a:rPr>
              <a:t>Во всём цивилизованном мире сейчас модно быть здоровым!</a:t>
            </a:r>
          </a:p>
          <a:p>
            <a:pPr>
              <a:spcBef>
                <a:spcPct val="50000"/>
              </a:spcBef>
            </a:pPr>
            <a:endParaRPr lang="ru-RU" sz="2400" b="1" i="1">
              <a:solidFill>
                <a:srgbClr val="FF0000"/>
              </a:solidFill>
            </a:endParaRPr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500063" y="1214438"/>
            <a:ext cx="7072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solidFill>
                  <a:srgbClr val="FF0000"/>
                </a:solidFill>
              </a:rPr>
              <a:t>Здоровье – это состояние физического, духовного и социального благополучия…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462463" y="2071688"/>
            <a:ext cx="4110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/>
              <a:t>Из устава Всемирной организации здравоохранения</a:t>
            </a:r>
          </a:p>
        </p:txBody>
      </p:sp>
      <p:pic>
        <p:nvPicPr>
          <p:cNvPr id="15366" name="Picture 2" descr="http://im6-tub-ru.yandex.net/i?id=16869453-61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4857750"/>
            <a:ext cx="21526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0-tub-ru.yandex.net/i?id=483095817-0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571500" y="142875"/>
            <a:ext cx="6103938" cy="785813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3600" b="1" i="1" kern="0" dirty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Как Вы питаетесь?</a:t>
            </a:r>
          </a:p>
        </p:txBody>
      </p:sp>
      <p:pic>
        <p:nvPicPr>
          <p:cNvPr id="3076" name="Picture 2" descr="http://im0-tub-ru.yandex.net/i?id=2099176-16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05652">
            <a:off x="857250" y="1785938"/>
            <a:ext cx="27813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 descr="http://im3-tub-ru.yandex.net/i?id=297946367-62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60014">
            <a:off x="4762500" y="2286000"/>
            <a:ext cx="2614613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1571625" y="5929313"/>
            <a:ext cx="2143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Анкетирование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14" descr="сникер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87810">
            <a:off x="223838" y="472440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17001">
            <a:off x="6567488" y="2255838"/>
            <a:ext cx="14287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WordArt 4"/>
          <p:cNvSpPr>
            <a:spLocks noChangeArrowheads="1" noChangeShapeType="1" noTextEdit="1"/>
          </p:cNvSpPr>
          <p:nvPr/>
        </p:nvSpPr>
        <p:spPr bwMode="auto">
          <a:xfrm>
            <a:off x="1500188" y="142875"/>
            <a:ext cx="4824412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866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996633"/>
                </a:solidFill>
                <a:effectLst>
                  <a:outerShdw dist="38100" algn="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"Вредная пятёрка"</a:t>
            </a:r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1071563" y="2143125"/>
            <a:ext cx="705643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Arial" charset="0"/>
              <a:buAutoNum type="arabicPeriod"/>
            </a:pPr>
            <a:r>
              <a:rPr lang="ru-RU" sz="2400" b="1" i="1">
                <a:solidFill>
                  <a:srgbClr val="C00000"/>
                </a:solidFill>
                <a:latin typeface="Comic Sans MS" pitchFamily="66" charset="0"/>
              </a:rPr>
              <a:t>Сладкие газированные напитки</a:t>
            </a:r>
          </a:p>
          <a:p>
            <a:pPr marL="342900" indent="-342900">
              <a:spcBef>
                <a:spcPct val="50000"/>
              </a:spcBef>
              <a:buFont typeface="Arial" charset="0"/>
              <a:buAutoNum type="arabicPeriod"/>
            </a:pPr>
            <a:r>
              <a:rPr lang="ru-RU" sz="2400" b="1" i="1">
                <a:solidFill>
                  <a:srgbClr val="C00000"/>
                </a:solidFill>
                <a:latin typeface="Comic Sans MS" pitchFamily="66" charset="0"/>
              </a:rPr>
              <a:t>Картофельные чипсы</a:t>
            </a:r>
          </a:p>
          <a:p>
            <a:pPr marL="342900" indent="-342900">
              <a:spcBef>
                <a:spcPct val="50000"/>
              </a:spcBef>
              <a:buFont typeface="Arial" charset="0"/>
              <a:buAutoNum type="arabicPeriod"/>
            </a:pPr>
            <a:r>
              <a:rPr lang="ru-RU" sz="2400" b="1" i="1">
                <a:solidFill>
                  <a:srgbClr val="C00000"/>
                </a:solidFill>
                <a:latin typeface="Comic Sans MS" pitchFamily="66" charset="0"/>
              </a:rPr>
              <a:t>Сладкие шоколадные батончики</a:t>
            </a:r>
          </a:p>
          <a:p>
            <a:pPr marL="342900" indent="-342900">
              <a:spcBef>
                <a:spcPct val="50000"/>
              </a:spcBef>
              <a:buFont typeface="Arial" charset="0"/>
              <a:buAutoNum type="arabicPeriod"/>
            </a:pPr>
            <a:r>
              <a:rPr lang="ru-RU" sz="2400" b="1" i="1">
                <a:solidFill>
                  <a:srgbClr val="C00000"/>
                </a:solidFill>
                <a:latin typeface="Comic Sans MS" pitchFamily="66" charset="0"/>
              </a:rPr>
              <a:t>Сосиски, сардельки, колбаса, паштет</a:t>
            </a:r>
          </a:p>
          <a:p>
            <a:pPr marL="342900" indent="-342900">
              <a:spcBef>
                <a:spcPct val="50000"/>
              </a:spcBef>
              <a:buFont typeface="Arial" charset="0"/>
              <a:buAutoNum type="arabicPeriod"/>
            </a:pPr>
            <a:r>
              <a:rPr lang="ru-RU" sz="2400" b="1" i="1" u="sng">
                <a:solidFill>
                  <a:srgbClr val="C00000"/>
                </a:solidFill>
                <a:latin typeface="Comic Sans MS" pitchFamily="66" charset="0"/>
              </a:rPr>
              <a:t>Жирные</a:t>
            </a:r>
            <a:r>
              <a:rPr lang="ru-RU" sz="2400" b="1" i="1">
                <a:solidFill>
                  <a:srgbClr val="C00000"/>
                </a:solidFill>
                <a:latin typeface="Comic Sans MS" pitchFamily="66" charset="0"/>
              </a:rPr>
              <a:t> мясные продукты</a:t>
            </a:r>
          </a:p>
        </p:txBody>
      </p:sp>
      <p:pic>
        <p:nvPicPr>
          <p:cNvPr id="4103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881238">
            <a:off x="6732588" y="4581525"/>
            <a:ext cx="93503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226825">
            <a:off x="900113" y="188913"/>
            <a:ext cx="6762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35375" y="5300663"/>
            <a:ext cx="14097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108732">
            <a:off x="7383463" y="620713"/>
            <a:ext cx="1760537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714375" y="1285875"/>
            <a:ext cx="8001000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>
                <a:solidFill>
                  <a:srgbClr val="663300"/>
                </a:solidFill>
              </a:rPr>
              <a:t>1. Сладкие газированные напитки: «Кока-кола», «Спрайт» и другие. Созданы не для утоления жажды, а для ее вызывания. Отличаются гигантским содержанием сахара: в одном стакане его не менее пяти чайных  ложек.</a:t>
            </a:r>
          </a:p>
        </p:txBody>
      </p:sp>
      <p:pic>
        <p:nvPicPr>
          <p:cNvPr id="5124" name="Picture 6" descr="http://im5-tub-ru.yandex.net/i?id=125897403-67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32143" r="24998"/>
          <a:stretch>
            <a:fillRect/>
          </a:stretch>
        </p:blipFill>
        <p:spPr bwMode="auto">
          <a:xfrm>
            <a:off x="3800475" y="3571875"/>
            <a:ext cx="1414463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8" descr="http://im0-tub-ru.yandex.net/i?id=240240213-39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 l="30000" r="24998"/>
          <a:stretch>
            <a:fillRect/>
          </a:stretch>
        </p:blipFill>
        <p:spPr bwMode="auto">
          <a:xfrm rot="350491">
            <a:off x="1844675" y="3695700"/>
            <a:ext cx="1174750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12" descr="http://im4-tub-ru.yandex.net/i?id=163154488-35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59728">
            <a:off x="6478588" y="3248025"/>
            <a:ext cx="150018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785813" y="1285875"/>
            <a:ext cx="75723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>
                <a:solidFill>
                  <a:srgbClr val="663300"/>
                </a:solidFill>
              </a:rPr>
              <a:t>2. Картофельные чипсы, особенно приготовленные не из цельной картошки, а из пюре. В сущности, это смесь углеводов и жира плюс искусственные вкусовые добавки.</a:t>
            </a:r>
          </a:p>
        </p:txBody>
      </p:sp>
      <p:pic>
        <p:nvPicPr>
          <p:cNvPr id="6148" name="Picture 2" descr="http://im2-tub-ru.yandex.net/i?id=425060013-16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13274" r="10397"/>
          <a:stretch>
            <a:fillRect/>
          </a:stretch>
        </p:blipFill>
        <p:spPr bwMode="auto">
          <a:xfrm>
            <a:off x="500063" y="3786188"/>
            <a:ext cx="2794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 descr="http://im4-tub-ru.yandex.net/i?id=50802048-57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3143250"/>
            <a:ext cx="22764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0" descr="http://im0-tub-ru.yandex.net/i?id=281580908-62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991503">
            <a:off x="6394450" y="3043238"/>
            <a:ext cx="1590675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2" descr="http://im7-tub-ru.yandex.net/i?id=213718453-47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-1193211">
            <a:off x="4783138" y="4489450"/>
            <a:ext cx="154781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Прямоугольник 2"/>
          <p:cNvSpPr>
            <a:spLocks noChangeArrowheads="1"/>
          </p:cNvSpPr>
          <p:nvPr/>
        </p:nvSpPr>
        <p:spPr bwMode="auto">
          <a:xfrm>
            <a:off x="928688" y="1357313"/>
            <a:ext cx="7500937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/>
              <a:t> </a:t>
            </a:r>
            <a:r>
              <a:rPr lang="ru-RU" sz="2400" b="1">
                <a:solidFill>
                  <a:srgbClr val="663300"/>
                </a:solidFill>
              </a:rPr>
              <a:t>3. Сладкие шоколадные батончики. Большое количество сахара, химические добавки, высочайшая калорийность.</a:t>
            </a:r>
            <a:endParaRPr lang="ru-RU" b="1">
              <a:solidFill>
                <a:srgbClr val="663300"/>
              </a:solidFill>
            </a:endParaRPr>
          </a:p>
        </p:txBody>
      </p:sp>
      <p:pic>
        <p:nvPicPr>
          <p:cNvPr id="7172" name="Picture 2" descr="http://im6-tub-ru.yandex.net/i?id=319689817-11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806703">
            <a:off x="188913" y="3557588"/>
            <a:ext cx="255905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4" descr="http://im0-tub-ru.yandex.net/i?id=42739391-34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50" y="3071813"/>
            <a:ext cx="2795588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http://im8-tub-ru.yandex.net/i?id=150804954-05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25" y="4643438"/>
            <a:ext cx="256063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8" descr="http://im7-tub-ru.yandex.net/i?id=289341158-71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72188" y="4214813"/>
            <a:ext cx="2247900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714375" y="1285875"/>
            <a:ext cx="78581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>
                <a:solidFill>
                  <a:srgbClr val="663300"/>
                </a:solidFill>
              </a:rPr>
              <a:t>4. Сосиски, сардельки, колбаса, паштеты и другие продукты с так называемыми скрытыми жирами. В их составе сало, нутряной жир, свиная шкурка занимает до 40% веса, но маскируются под мясо, в том числе и с помощью вкусовых добавок.</a:t>
            </a:r>
          </a:p>
        </p:txBody>
      </p:sp>
      <p:pic>
        <p:nvPicPr>
          <p:cNvPr id="8196" name="Picture 2" descr="http://im2-tub-ru.yandex.net/i?id=623745146-59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84408">
            <a:off x="5637213" y="4284663"/>
            <a:ext cx="2678112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 descr="http://im8-tub-ru.yandex.net/i?id=97731604-18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298966">
            <a:off x="1985963" y="4851400"/>
            <a:ext cx="17907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571500" y="1500188"/>
            <a:ext cx="8001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663300"/>
                </a:solidFill>
              </a:rPr>
              <a:t>5. </a:t>
            </a:r>
            <a:r>
              <a:rPr lang="ru-RU" sz="2400" b="1" u="sng">
                <a:solidFill>
                  <a:srgbClr val="663300"/>
                </a:solidFill>
              </a:rPr>
              <a:t>Жирные</a:t>
            </a:r>
            <a:r>
              <a:rPr lang="ru-RU" sz="2400" b="1">
                <a:solidFill>
                  <a:srgbClr val="663300"/>
                </a:solidFill>
              </a:rPr>
              <a:t> сорта мяса, особенно в жареном виде</a:t>
            </a:r>
            <a:r>
              <a:rPr lang="ru-RU"/>
              <a:t>.</a:t>
            </a:r>
          </a:p>
        </p:txBody>
      </p:sp>
      <p:pic>
        <p:nvPicPr>
          <p:cNvPr id="9220" name="Picture 6" descr="http://im0-tub-ru.yandex.net/i?id=8124217-24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60580">
            <a:off x="1195388" y="3063875"/>
            <a:ext cx="3233737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8" descr="http://im8-tub-ru.yandex.net/i?id=217794969-08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730757">
            <a:off x="5080000" y="3192463"/>
            <a:ext cx="3152775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C:\Documents and Settings\Admin\Рабочий стол\шаблоны презент\fon_ppt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0"/>
            <a:ext cx="6103938" cy="785813"/>
          </a:xfrm>
        </p:spPr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C00000"/>
                </a:solidFill>
                <a:latin typeface="Comic Sans MS" pitchFamily="66" charset="0"/>
              </a:rPr>
              <a:t>Что вредно и что полезно?</a:t>
            </a:r>
          </a:p>
        </p:txBody>
      </p:sp>
      <p:sp>
        <p:nvSpPr>
          <p:cNvPr id="10244" name="Rectangle 5"/>
          <p:cNvSpPr>
            <a:spLocks noGrp="1" noRot="1" noChangeArrowheads="1"/>
          </p:cNvSpPr>
          <p:nvPr>
            <p:ph idx="1"/>
          </p:nvPr>
        </p:nvSpPr>
        <p:spPr>
          <a:xfrm>
            <a:off x="357188" y="1285875"/>
            <a:ext cx="8229600" cy="25209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663300"/>
                </a:solidFill>
                <a:latin typeface="Comic Sans MS" pitchFamily="66" charset="0"/>
              </a:rPr>
              <a:t>На какие 3 большие группы разделяются продукты питания?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663300"/>
                </a:solidFill>
                <a:latin typeface="Comic Sans MS" pitchFamily="66" charset="0"/>
              </a:rPr>
              <a:t>Что нужно для здорового питания?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663300"/>
                </a:solidFill>
                <a:latin typeface="Comic Sans MS" pitchFamily="66" charset="0"/>
              </a:rPr>
              <a:t>Что значит рациональное питание?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663300"/>
                </a:solidFill>
                <a:latin typeface="Comic Sans MS" pitchFamily="66" charset="0"/>
              </a:rPr>
              <a:t>Что такое баланс?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663300"/>
                </a:solidFill>
                <a:latin typeface="Comic Sans MS" pitchFamily="66" charset="0"/>
              </a:rPr>
              <a:t>Что такое сбалансированное питание?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663300"/>
                </a:solidFill>
                <a:latin typeface="Comic Sans MS" pitchFamily="66" charset="0"/>
              </a:rPr>
              <a:t>Для чего нужно употреблять сырые овощи и фрукты?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663300"/>
                </a:solidFill>
                <a:latin typeface="Comic Sans MS" pitchFamily="66" charset="0"/>
              </a:rPr>
              <a:t>Как соблюдать режим питания?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663300"/>
                </a:solidFill>
                <a:latin typeface="Comic Sans MS" pitchFamily="66" charset="0"/>
              </a:rPr>
              <a:t>К чему приводит неправильное питание?</a:t>
            </a:r>
          </a:p>
        </p:txBody>
      </p:sp>
      <p:pic>
        <p:nvPicPr>
          <p:cNvPr id="10245" name="Picture 7" descr="фрук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707512">
            <a:off x="369888" y="4022725"/>
            <a:ext cx="100806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молочк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58645">
            <a:off x="3157538" y="4273550"/>
            <a:ext cx="625475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0" descr="мёд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190106">
            <a:off x="331788" y="5357813"/>
            <a:ext cx="14287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1" descr="арбуз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269101">
            <a:off x="2555875" y="5373688"/>
            <a:ext cx="1223963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2" descr="сникерс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546187">
            <a:off x="6948488" y="501332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3" descr="колбас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773206">
            <a:off x="6457950" y="3549650"/>
            <a:ext cx="13081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4" descr="прингелс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980131">
            <a:off x="5148263" y="4941888"/>
            <a:ext cx="98583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935962">
            <a:off x="8316913" y="5949950"/>
            <a:ext cx="215900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1299669">
            <a:off x="4657725" y="4213225"/>
            <a:ext cx="5619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18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1989603">
            <a:off x="6516688" y="5876925"/>
            <a:ext cx="9350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1773323">
            <a:off x="8316913" y="4508500"/>
            <a:ext cx="246062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Picture 19" descr="http://im3-tub-ru.yandex.net/i?id=354337244-34-72&amp;n=21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 l="26250"/>
          <a:stretch>
            <a:fillRect/>
          </a:stretch>
        </p:blipFill>
        <p:spPr bwMode="auto">
          <a:xfrm rot="953805">
            <a:off x="1817688" y="4457700"/>
            <a:ext cx="85725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Прямая соединительная линия 19"/>
          <p:cNvCxnSpPr/>
          <p:nvPr/>
        </p:nvCxnSpPr>
        <p:spPr>
          <a:xfrm rot="5400000">
            <a:off x="3178175" y="5180013"/>
            <a:ext cx="1928813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3142457" y="5215731"/>
            <a:ext cx="2000250" cy="1587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</TotalTime>
  <Words>460</Words>
  <Application>Microsoft Office PowerPoint</Application>
  <PresentationFormat>Экран (4:3)</PresentationFormat>
  <Paragraphs>66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Tahoma</vt:lpstr>
      <vt:lpstr>Arial</vt:lpstr>
      <vt:lpstr>Calibri</vt:lpstr>
      <vt:lpstr>Comic Sans MS</vt:lpstr>
      <vt:lpstr>Times New Roman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Что вредно и что полезно?</vt:lpstr>
      <vt:lpstr>Полезная десятка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WIN7XP</cp:lastModifiedBy>
  <cp:revision>31</cp:revision>
  <dcterms:created xsi:type="dcterms:W3CDTF">2011-10-15T02:37:00Z</dcterms:created>
  <dcterms:modified xsi:type="dcterms:W3CDTF">2013-01-10T19:29:16Z</dcterms:modified>
</cp:coreProperties>
</file>