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8A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51630" autoAdjust="0"/>
  </p:normalViewPr>
  <p:slideViewPr>
    <p:cSldViewPr>
      <p:cViewPr varScale="1">
        <p:scale>
          <a:sx n="72" d="100"/>
          <a:sy n="72" d="100"/>
        </p:scale>
        <p:origin x="-4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928670"/>
            <a:ext cx="66858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Государственные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праздники России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28662" y="3786190"/>
            <a:ext cx="750099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В ком нет любви к стране родной, те сердцем нищие калеки.</a:t>
            </a:r>
            <a:endParaRPr kumimoji="0" lang="ru-RU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                                                                                                                           </a:t>
            </a:r>
            <a:r>
              <a:rPr kumimoji="0" lang="ru-RU" altLang="zh-CN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Т.Г. Шевченко</a:t>
            </a:r>
            <a:endParaRPr kumimoji="0" lang="ru-RU" altLang="zh-CN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7" name="Picture 3" descr="F:\образцы стендов\3.jpg"/>
          <p:cNvPicPr>
            <a:picLocks noChangeAspect="1" noChangeArrowheads="1"/>
          </p:cNvPicPr>
          <p:nvPr/>
        </p:nvPicPr>
        <p:blipFill>
          <a:blip r:embed="rId2"/>
          <a:srcRect l="52323" t="34687" r="28595" b="56875"/>
          <a:stretch>
            <a:fillRect/>
          </a:stretch>
        </p:blipFill>
        <p:spPr bwMode="auto">
          <a:xfrm>
            <a:off x="285720" y="285728"/>
            <a:ext cx="1071570" cy="642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71472" y="500042"/>
            <a:ext cx="814393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SimSun"/>
                <a:cs typeface="Times New Roman" pitchFamily="18" charset="0"/>
              </a:rPr>
              <a:t>4 ноября – День национального единства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В жизни россиян появился новый государственный праздник. Его дата – 4 ноября – символизирует окончание Смутного времени в конце 16 – начале 17 в. 4 ноября, день освобождения Москвы многонациональным ополчением Минина и Пожарского от иностранных интервентов, с 2005г. Отмечается как государственный праздник – День национального единства.</a:t>
            </a:r>
            <a:endParaRPr kumimoji="0" lang="ru-RU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2530" name="Picture 2" descr="C:\Documents and Settings\Admin\Мои документы\картинкиии\23 февраля, армия\9544138020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3786190"/>
            <a:ext cx="3595696" cy="27399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428596" y="428604"/>
            <a:ext cx="8286808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Государственными праздниками России являются:</a:t>
            </a: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Blip>
                <a:blip r:embed="rId2"/>
              </a:buBlip>
              <a:tabLst>
                <a:tab pos="457200" algn="l"/>
              </a:tabLst>
            </a:pPr>
            <a:r>
              <a:rPr kumimoji="0" lang="ru-RU" altLang="zh-CN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SimSun" charset="-122"/>
                <a:cs typeface="Times New Roman" pitchFamily="18" charset="0"/>
              </a:rPr>
              <a:t> </a:t>
            </a:r>
            <a:r>
              <a:rPr kumimoji="0" lang="ru-RU" altLang="zh-CN" sz="3200" b="1" i="0" u="none" strike="noStrike" cap="none" normalizeH="0" baseline="0" dirty="0" smtClean="0">
                <a:ln>
                  <a:noFill/>
                </a:ln>
                <a:solidFill>
                  <a:srgbClr val="0038A8"/>
                </a:solidFill>
                <a:effectLst/>
                <a:ea typeface="SimSun" charset="-122"/>
                <a:cs typeface="Times New Roman" pitchFamily="18" charset="0"/>
              </a:rPr>
              <a:t>1 января – Новый год; </a:t>
            </a:r>
            <a:endParaRPr kumimoji="0" lang="ru-RU" altLang="zh-CN" sz="3200" b="1" i="0" u="none" strike="noStrike" cap="none" normalizeH="0" baseline="0" dirty="0" smtClean="0">
              <a:ln>
                <a:noFill/>
              </a:ln>
              <a:solidFill>
                <a:srgbClr val="0038A8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Blip>
                <a:blip r:embed="rId2"/>
              </a:buBlip>
              <a:tabLst>
                <a:tab pos="457200" algn="l"/>
              </a:tabLst>
            </a:pPr>
            <a:r>
              <a:rPr kumimoji="0" lang="ru-RU" altLang="zh-CN" sz="3200" b="1" i="0" u="none" strike="noStrike" cap="none" normalizeH="0" baseline="0" dirty="0" smtClean="0">
                <a:ln>
                  <a:noFill/>
                </a:ln>
                <a:solidFill>
                  <a:srgbClr val="0038A8"/>
                </a:solidFill>
                <a:effectLst/>
                <a:ea typeface="SimSun" charset="-122"/>
                <a:cs typeface="Times New Roman" pitchFamily="18" charset="0"/>
              </a:rPr>
              <a:t> 23 февраля – День защитника Отечества; </a:t>
            </a:r>
            <a:endParaRPr kumimoji="0" lang="ru-RU" altLang="zh-CN" sz="3200" b="1" i="0" u="none" strike="noStrike" cap="none" normalizeH="0" baseline="0" dirty="0" smtClean="0">
              <a:ln>
                <a:noFill/>
              </a:ln>
              <a:solidFill>
                <a:srgbClr val="0038A8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Blip>
                <a:blip r:embed="rId2"/>
              </a:buBlip>
              <a:tabLst>
                <a:tab pos="457200" algn="l"/>
              </a:tabLst>
            </a:pPr>
            <a:r>
              <a:rPr kumimoji="0" lang="ru-RU" altLang="zh-CN" sz="3200" b="1" i="0" u="none" strike="noStrike" cap="none" normalizeH="0" baseline="0" dirty="0" smtClean="0">
                <a:ln>
                  <a:noFill/>
                </a:ln>
                <a:solidFill>
                  <a:srgbClr val="0038A8"/>
                </a:solidFill>
                <a:effectLst/>
                <a:ea typeface="SimSun" charset="-122"/>
                <a:cs typeface="Times New Roman" pitchFamily="18" charset="0"/>
              </a:rPr>
              <a:t> 8 марта – Международный женский день; </a:t>
            </a:r>
            <a:endParaRPr kumimoji="0" lang="ru-RU" altLang="zh-CN" sz="3200" b="1" i="0" u="none" strike="noStrike" cap="none" normalizeH="0" baseline="0" dirty="0" smtClean="0">
              <a:ln>
                <a:noFill/>
              </a:ln>
              <a:solidFill>
                <a:srgbClr val="0038A8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Blip>
                <a:blip r:embed="rId2"/>
              </a:buBlip>
              <a:tabLst>
                <a:tab pos="457200" algn="l"/>
              </a:tabLst>
            </a:pPr>
            <a:r>
              <a:rPr kumimoji="0" lang="ru-RU" altLang="zh-CN" sz="3200" b="1" i="0" u="none" strike="noStrike" cap="none" normalizeH="0" baseline="0" dirty="0" smtClean="0">
                <a:ln>
                  <a:noFill/>
                </a:ln>
                <a:solidFill>
                  <a:srgbClr val="0038A8"/>
                </a:solidFill>
                <a:effectLst/>
                <a:ea typeface="SimSun" charset="-122"/>
                <a:cs typeface="Times New Roman" pitchFamily="18" charset="0"/>
              </a:rPr>
              <a:t> 1 мая – Праздник Весны и Труда; </a:t>
            </a:r>
            <a:endParaRPr kumimoji="0" lang="ru-RU" altLang="zh-CN" sz="3200" b="1" i="0" u="none" strike="noStrike" cap="none" normalizeH="0" baseline="0" dirty="0" smtClean="0">
              <a:ln>
                <a:noFill/>
              </a:ln>
              <a:solidFill>
                <a:srgbClr val="0038A8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Blip>
                <a:blip r:embed="rId2"/>
              </a:buBlip>
              <a:tabLst>
                <a:tab pos="457200" algn="l"/>
              </a:tabLst>
            </a:pPr>
            <a:r>
              <a:rPr kumimoji="0" lang="ru-RU" altLang="zh-CN" sz="3200" b="1" i="0" u="none" strike="noStrike" cap="none" normalizeH="0" baseline="0" dirty="0" smtClean="0">
                <a:ln>
                  <a:noFill/>
                </a:ln>
                <a:solidFill>
                  <a:srgbClr val="0038A8"/>
                </a:solidFill>
                <a:effectLst/>
                <a:ea typeface="SimSun" charset="-122"/>
                <a:cs typeface="Times New Roman" pitchFamily="18" charset="0"/>
              </a:rPr>
              <a:t> 9 мая – День Победы; </a:t>
            </a:r>
            <a:endParaRPr kumimoji="0" lang="ru-RU" altLang="zh-CN" sz="3200" b="1" i="0" u="none" strike="noStrike" cap="none" normalizeH="0" baseline="0" dirty="0" smtClean="0">
              <a:ln>
                <a:noFill/>
              </a:ln>
              <a:solidFill>
                <a:srgbClr val="0038A8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Blip>
                <a:blip r:embed="rId2"/>
              </a:buBlip>
              <a:tabLst>
                <a:tab pos="457200" algn="l"/>
              </a:tabLst>
            </a:pPr>
            <a:r>
              <a:rPr kumimoji="0" lang="ru-RU" altLang="zh-CN" sz="3200" b="1" i="0" u="none" strike="noStrike" cap="none" normalizeH="0" baseline="0" dirty="0" smtClean="0">
                <a:ln>
                  <a:noFill/>
                </a:ln>
                <a:solidFill>
                  <a:srgbClr val="0038A8"/>
                </a:solidFill>
                <a:effectLst/>
                <a:ea typeface="SimSun" charset="-122"/>
                <a:cs typeface="Times New Roman" pitchFamily="18" charset="0"/>
              </a:rPr>
              <a:t> 12 июня – День России;</a:t>
            </a:r>
            <a:endParaRPr kumimoji="0" lang="ru-RU" altLang="zh-CN" sz="3200" b="1" i="0" u="none" strike="noStrike" cap="none" normalizeH="0" baseline="0" dirty="0" smtClean="0">
              <a:ln>
                <a:noFill/>
              </a:ln>
              <a:solidFill>
                <a:srgbClr val="0038A8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Blip>
                <a:blip r:embed="rId2"/>
              </a:buBlip>
              <a:tabLst>
                <a:tab pos="457200" algn="l"/>
              </a:tabLst>
            </a:pPr>
            <a:r>
              <a:rPr kumimoji="0" lang="ru-RU" altLang="zh-CN" sz="3200" b="1" i="0" u="none" strike="noStrike" cap="none" normalizeH="0" baseline="0" dirty="0" smtClean="0">
                <a:ln>
                  <a:noFill/>
                </a:ln>
                <a:solidFill>
                  <a:srgbClr val="0038A8"/>
                </a:solidFill>
                <a:effectLst/>
                <a:ea typeface="SimSun" charset="-122"/>
                <a:cs typeface="Times New Roman" pitchFamily="18" charset="0"/>
              </a:rPr>
              <a:t> 4 ноября – День национального единства.</a:t>
            </a:r>
            <a:endParaRPr kumimoji="0" lang="ru-RU" altLang="zh-CN" sz="3200" b="1" i="0" u="none" strike="noStrike" cap="none" normalizeH="0" baseline="0" dirty="0" smtClean="0">
              <a:ln>
                <a:noFill/>
              </a:ln>
              <a:solidFill>
                <a:srgbClr val="0038A8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откр\2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3571876"/>
            <a:ext cx="2286000" cy="304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14282" y="357166"/>
            <a:ext cx="857256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SimSun" charset="-122"/>
                <a:cs typeface="Times New Roman" pitchFamily="18" charset="0"/>
              </a:rPr>
              <a:t>1 января – Новый год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Обычай начинать год с сентября пришел на Русь из Византии в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X</a:t>
            </a: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 веке вместе с церковными обрядами и богослужебными книгами. Но официально в светской жизни по юлианскому календарю новый год стали отмечать 1 сентября с 1492 г., когда великий князь Иоанн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III</a:t>
            </a: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 утвердил постановление Московского собора.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Вплоть до 1700г. Наша страна вела счет годам «от сотворения мира». Но с установлением связей с Европой такое летоисчисление стало мешать. В 7207г. От сотворения мира Петр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I</a:t>
            </a: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 издал указ отмечать Новый год со дня Рождества Богочеловека в соответствии с григорианским календарем, по которому жила Европа. Например, 1699-й год от Рождества Христова тогда был 7208-м годом от сотворения мира. Таким образом, Новый год в России стали праздновать одновременно с европейскими странами – 1 января.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3786190"/>
            <a:ext cx="57150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zh-CN" dirty="0" smtClean="0">
                <a:latin typeface="Times New Roman" pitchFamily="18" charset="0"/>
                <a:ea typeface="SimSun" charset="-122"/>
                <a:cs typeface="Times New Roman" pitchFamily="18" charset="0"/>
              </a:rPr>
              <a:t>Новые новогодние обычаи прижились довольно быстро, потому что раньше в ту пору был другой праздник – Святки. Отныне и навсегда этот праздник был закреплен в российском календаре. В первый день нового года не просто веселились, но и подводили итог ушедшему году, строили планы на будущее. В середине 1830-х гг. появляется новый атрибут новогоднего праздника – ёлка.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428604"/>
            <a:ext cx="5715040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SimSun" charset="-122"/>
                <a:cs typeface="Times New Roman" pitchFamily="18" charset="0"/>
              </a:rPr>
              <a:t>23 февраля – День защитника Отечества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Этот праздник был установлен в 1919г. Как День Красной Армии и посвящен ее победам над войсками кайзеровской Германии в 1918 г. </a:t>
            </a:r>
            <a:endParaRPr kumimoji="0" lang="ru-RU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С 1946 г., после переименования Красной Армии в Советскую, изменилось и название праздника. Он стал именоваться Днем Советской Армии и Военно-Морского Флота. </a:t>
            </a:r>
            <a:endParaRPr kumimoji="0" lang="ru-RU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6386" name="Picture 2" descr="C:\Documents and Settings\Admin\Мои документы\картинкиии\23 февраля, армия\201827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500042"/>
            <a:ext cx="2528773" cy="295251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3786190"/>
            <a:ext cx="807249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2000" dirty="0" smtClean="0">
                <a:latin typeface="Times New Roman" pitchFamily="18" charset="0"/>
                <a:ea typeface="SimSun" charset="-122"/>
                <a:cs typeface="Times New Roman" pitchFamily="18" charset="0"/>
              </a:rPr>
              <a:t>В настоящее время 23 февраля отмечают как День защитника Отечества в соответствии с Федеральным законом Российской Федерации «О днях воинской славы (победных днях) России», принятым 10 февраля 1995 г. </a:t>
            </a:r>
            <a:endParaRPr lang="ru-RU" altLang="zh-CN" sz="2000" dirty="0" smtClean="0">
              <a:latin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2000" dirty="0" smtClean="0">
                <a:latin typeface="Times New Roman" pitchFamily="18" charset="0"/>
                <a:ea typeface="SimSun" charset="-122"/>
                <a:cs typeface="Times New Roman" pitchFamily="18" charset="0"/>
              </a:rPr>
              <a:t>День защитника Отечества – это профессиональный праздник военных. Впрочем, этот праздник давно перестал быть просто профессиональным. Он превратился у нас в праздник всех мужчин.</a:t>
            </a:r>
            <a:endParaRPr lang="ru-RU" altLang="zh-CN" sz="20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786050" y="357166"/>
            <a:ext cx="578647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SimSun"/>
                <a:cs typeface="Times New Roman" pitchFamily="18" charset="0"/>
              </a:rPr>
              <a:t>8 марта – Международный женский день</a:t>
            </a:r>
            <a:endParaRPr kumimoji="0" lang="ru-RU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Впервые в России этот праздник отметили в 1913 г. в Санкт-Петербурге под лозунгом борьбы за экономическое и политическое равноправие женщин.</a:t>
            </a:r>
            <a:endParaRPr kumimoji="0" lang="ru-RU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История Женского дня началась ещё с Древнего Рима. В честь своего праздника замужние римлянки – матроны и даже невольницы, освобождённые от работы в этот день, –  принимали подарки и знаки внимания. По такому случаю в храме богини Весты собирались разодетые хранительницы домашнего очага. Но одновременно Международный женский день своими корнями уходит в многовековую борьбу женщин за участие в жизни общества наравне с мужчинами.</a:t>
            </a:r>
            <a:endParaRPr kumimoji="0" lang="ru-RU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7" descr="Scan10150"/>
          <p:cNvPicPr>
            <a:picLocks noChangeAspect="1" noChangeArrowheads="1"/>
          </p:cNvPicPr>
          <p:nvPr/>
        </p:nvPicPr>
        <p:blipFill>
          <a:blip r:embed="rId2" cstate="screen">
            <a:lum contrast="18000"/>
          </a:blip>
          <a:srcRect/>
          <a:stretch>
            <a:fillRect/>
          </a:stretch>
        </p:blipFill>
        <p:spPr>
          <a:xfrm>
            <a:off x="357158" y="500042"/>
            <a:ext cx="2232025" cy="32400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42910" y="357166"/>
            <a:ext cx="778674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zh-CN" dirty="0" smtClean="0">
                <a:solidFill>
                  <a:srgbClr val="FF0000"/>
                </a:solidFill>
                <a:latin typeface="Arial Black" pitchFamily="34" charset="0"/>
                <a:ea typeface="SimSun" charset="-122"/>
                <a:cs typeface="Times New Roman" pitchFamily="18" charset="0"/>
              </a:rPr>
              <a:t>8 марта – Международный женский день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altLang="zh-CN" dirty="0" smtClean="0">
              <a:latin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Что касается современного праздника, то он ближе всего связан с событиями, происходившими 8 марта 1857 г. В Нью-Йорке. Тогда на демонстрацию вышли сотни работниц швейных и обувных фабрик и прошли «маршем пустых кастрюль» по Манхэттену. Они требовали предоставления им избирательного права, сокращения рабочего дня, улучшения условий труда, равную с мужчинами заработную плату. Именно это событие впоследствии стали называть Женским днём.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8435" name="Picture 3" descr="C:\Documents and Settings\Admin\Мои документы\картинкиии\8 марта\49847185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429256" y="3429000"/>
            <a:ext cx="3143272" cy="240013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328612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dirty="0" smtClean="0">
                <a:latin typeface="Times New Roman" pitchFamily="18" charset="0"/>
                <a:ea typeface="SimSun" charset="-122"/>
                <a:cs typeface="Times New Roman" pitchFamily="18" charset="0"/>
              </a:rPr>
              <a:t>В 1977 г. ООН приняла резолюцию, призвав все страны провозгласить 8 марта днём борьбы за женские права – Международным женским днём.</a:t>
            </a:r>
            <a:endParaRPr lang="ru-RU" altLang="zh-CN" dirty="0" smtClean="0">
              <a:latin typeface="Arial" pitchFamily="34" charset="0"/>
            </a:endParaRPr>
          </a:p>
          <a:p>
            <a:pPr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dirty="0" smtClean="0">
                <a:latin typeface="Times New Roman" pitchFamily="18" charset="0"/>
                <a:ea typeface="SimSun" charset="-122"/>
                <a:cs typeface="Times New Roman" pitchFamily="18" charset="0"/>
              </a:rPr>
              <a:t>Сегодня праздник утратил своё историческое предназначение. Современное празднование Женского дня уже не имеет цели утверждения равенства, а считается днём весны и внимания к женщине.</a:t>
            </a:r>
            <a:endParaRPr lang="ru-RU" altLang="zh-CN" dirty="0" smtClean="0">
              <a:latin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71472" y="571480"/>
            <a:ext cx="542928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SimSun"/>
                <a:cs typeface="Times New Roman" pitchFamily="18" charset="0"/>
              </a:rPr>
              <a:t>1 мая – Праздник Весны и Труда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/>
                <a:cs typeface="Times New Roman" pitchFamily="18" charset="0"/>
              </a:rPr>
              <a:t>В нашей стране он отмечается уже более 100 лет. Его значение, символы и название менялись со сменой политического строя и идеологии. Впервые день солидарности трудящихся как государственный праздник отмечался в нашей стране 1 мая 1918 г. С 1992 г. Всенародно любимый праздник был переименован в Праздник Весны и Труда. Этот день в России используется  для проведения политических акций некоторыми партиями и движениями.</a:t>
            </a:r>
            <a:endParaRPr kumimoji="0" lang="ru-RU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1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204852" y="549275"/>
            <a:ext cx="2615298" cy="37369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00034" y="571480"/>
            <a:ext cx="550072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SimSun" charset="-122"/>
                <a:cs typeface="Times New Roman" pitchFamily="18" charset="0"/>
              </a:rPr>
              <a:t>9 мая – День Победы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9 мая – это праздник победы нашего народа над фашистской Германией в Великой Отечественной войне (1941 – 1945 гг.) и день памяти по погибшим. Нет праздника дороже, чем День Победы. Каждая весна возвращает нас в тот незабываемый и долгожданный день 9 мая 1945 г.</a:t>
            </a:r>
            <a:endParaRPr kumimoji="0" lang="ru-RU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В День Победы традиционно проходят встречи ветеранов, возлагаются венки к памятникам славы и воинской доблести.</a:t>
            </a:r>
            <a:endParaRPr kumimoji="0" lang="ru-RU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483" name="Picture 3" descr="C:\Documents and Settings\Admin\Мои документы\картинкиии\вов\Эмблема_к_Дню_Побед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214290"/>
            <a:ext cx="2705100" cy="3590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00034" y="357166"/>
            <a:ext cx="671517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SimSun" charset="-122"/>
                <a:cs typeface="Times New Roman" pitchFamily="18" charset="0"/>
              </a:rPr>
              <a:t>12 июня – День России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 charset="-122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charset="-122"/>
                <a:cs typeface="Times New Roman" pitchFamily="18" charset="0"/>
              </a:rPr>
              <a:t>Несколько лет этот праздник назывался Днём независимости России. Официально новое название праздник получил только 1 февраля 2002 г., когда в силу вступили положения нового Трудового кодекса Российской Федерации. В нём название праздника – День России – было закреплено официально. Он является одним из самых «молодых» государственных праздников в нашей стране.</a:t>
            </a:r>
            <a:r>
              <a:rPr kumimoji="0" lang="ru-RU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pic>
        <p:nvPicPr>
          <p:cNvPr id="21506" name="Picture 2" descr="C:\Documents and Settings\Admin\Мои документы\картинкиии\разное\1242304033_rossij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405453" y="4143380"/>
            <a:ext cx="3738547" cy="25003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895</Words>
  <PresentationFormat>Экран (4:3)</PresentationFormat>
  <Paragraphs>45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WIN7XP</cp:lastModifiedBy>
  <cp:revision>10</cp:revision>
  <dcterms:modified xsi:type="dcterms:W3CDTF">2012-01-07T13:24:40Z</dcterms:modified>
</cp:coreProperties>
</file>