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500042"/>
            <a:ext cx="8286808" cy="4572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1178372">
            <a:off x="770931" y="774174"/>
            <a:ext cx="819487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Segoe Script" pitchFamily="34" charset="0"/>
              </a:rPr>
              <a:t>Классный час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Segoe Script" pitchFamily="34" charset="0"/>
              </a:rPr>
              <a:t>«Профессия – 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Segoe Script" pitchFamily="34" charset="0"/>
              </a:rPr>
              <a:t>учитель»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Segoe Script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3714744" y="5786454"/>
            <a:ext cx="4786346" cy="785818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21038088">
            <a:off x="3500478" y="5671053"/>
            <a:ext cx="5643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Segoe Print" pitchFamily="2" charset="0"/>
              </a:rPr>
              <a:t>Кл.руководитель</a:t>
            </a:r>
            <a:r>
              <a:rPr lang="ru-RU" sz="2400" dirty="0" smtClean="0">
                <a:latin typeface="Segoe Print" pitchFamily="2" charset="0"/>
              </a:rPr>
              <a:t>: </a:t>
            </a:r>
            <a:r>
              <a:rPr lang="ru-RU" sz="2400" dirty="0" err="1" smtClean="0">
                <a:latin typeface="Segoe Print" pitchFamily="2" charset="0"/>
              </a:rPr>
              <a:t>Лузанова</a:t>
            </a:r>
            <a:r>
              <a:rPr lang="ru-RU" sz="2400" dirty="0" smtClean="0">
                <a:latin typeface="Segoe Print" pitchFamily="2" charset="0"/>
              </a:rPr>
              <a:t> О.Н</a:t>
            </a:r>
            <a:r>
              <a:rPr lang="ru-RU" sz="2000" dirty="0" smtClean="0">
                <a:latin typeface="Segoe Print" pitchFamily="2" charset="0"/>
              </a:rPr>
              <a:t>.</a:t>
            </a:r>
            <a:endParaRPr lang="ru-RU" sz="2000" dirty="0">
              <a:latin typeface="Segoe Print" pitchFamily="2" charset="0"/>
            </a:endParaRPr>
          </a:p>
        </p:txBody>
      </p:sp>
      <p:pic>
        <p:nvPicPr>
          <p:cNvPr id="1028" name="Picture 4" descr="C:\Documents and Settings\Admin\Мои документы\картинкиии\школа, дети\детки-конфетки\учениц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57628"/>
            <a:ext cx="2262185" cy="2579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4"/>
          <p:cNvSpPr/>
          <p:nvPr/>
        </p:nvSpPr>
        <p:spPr>
          <a:xfrm rot="21256009">
            <a:off x="274087" y="399148"/>
            <a:ext cx="8286808" cy="5902393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43108" y="928670"/>
            <a:ext cx="6636753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smtClean="0">
                <a:ln/>
                <a:solidFill>
                  <a:schemeClr val="accent6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Анкетирование</a:t>
            </a:r>
          </a:p>
          <a:p>
            <a:pPr algn="ctr"/>
            <a:r>
              <a:rPr lang="ru-RU" sz="6600" b="1" cap="all" spc="0" dirty="0" smtClean="0">
                <a:ln/>
                <a:solidFill>
                  <a:schemeClr val="accent6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«Современный</a:t>
            </a:r>
          </a:p>
          <a:p>
            <a:pPr algn="ctr"/>
            <a:r>
              <a:rPr lang="ru-RU" sz="6600" b="1" cap="all" spc="0" dirty="0" smtClean="0">
                <a:ln/>
                <a:solidFill>
                  <a:schemeClr val="accent6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5400" b="1" cap="all" spc="0" dirty="0">
              <a:ln/>
              <a:solidFill>
                <a:schemeClr val="accent6">
                  <a:lumMod val="2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Рисунок 2" descr="MCj04247540000[1]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182880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3071810"/>
            <a:ext cx="7143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cap="all" dirty="0" smtClean="0">
                <a:ln/>
                <a:solidFill>
                  <a:schemeClr val="accent6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Учитель: Какой </a:t>
            </a:r>
            <a:r>
              <a:rPr lang="ru-RU" sz="6600" b="1" cap="all" dirty="0" smtClean="0">
                <a:ln/>
                <a:solidFill>
                  <a:schemeClr val="accent6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он?»</a:t>
            </a:r>
            <a:endParaRPr lang="ru-RU" sz="5400" b="1" cap="all" dirty="0">
              <a:ln/>
              <a:solidFill>
                <a:schemeClr val="accent6">
                  <a:lumMod val="2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280090">
            <a:off x="3590434" y="6268787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istral" pitchFamily="66" charset="0"/>
              </a:rPr>
              <a:t>Учитель</a:t>
            </a:r>
            <a:endParaRPr lang="ru-RU" sz="2800" dirty="0">
              <a:latin typeface="Mistral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543221">
            <a:off x="2380840" y="6018017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stral" pitchFamily="66" charset="0"/>
              </a:rPr>
              <a:t>Какой он?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Mistral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679901">
            <a:off x="214282" y="42862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istral" pitchFamily="66" charset="0"/>
              </a:rPr>
              <a:t>Анкета</a:t>
            </a:r>
            <a:endParaRPr lang="ru-RU" sz="2800" dirty="0">
              <a:latin typeface="Mistral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797039">
            <a:off x="871854" y="5539374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istral" pitchFamily="66" charset="0"/>
              </a:rPr>
              <a:t>современный учитель </a:t>
            </a:r>
            <a:endParaRPr lang="ru-RU" sz="2400" dirty="0">
              <a:latin typeface="Mistral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874145">
            <a:off x="7464343" y="366680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istral" pitchFamily="66" charset="0"/>
              </a:rPr>
              <a:t>Учитель</a:t>
            </a:r>
            <a:endParaRPr lang="ru-RU" sz="2800" dirty="0">
              <a:latin typeface="Mistral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934265">
            <a:off x="6269610" y="4659259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stral" pitchFamily="66" charset="0"/>
              </a:rPr>
              <a:t>современный учитель 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Mistral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9451280">
            <a:off x="4476910" y="4842747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istral" pitchFamily="66" charset="0"/>
              </a:rPr>
              <a:t>Анкета</a:t>
            </a:r>
            <a:endParaRPr lang="ru-RU" sz="2800" dirty="0">
              <a:latin typeface="Mistral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1077214">
            <a:off x="7318441" y="567193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istral" pitchFamily="66" charset="0"/>
              </a:rPr>
              <a:t>Анкета</a:t>
            </a:r>
            <a:endParaRPr lang="ru-RU" sz="2800" dirty="0">
              <a:latin typeface="Mistral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9106656">
            <a:off x="4579833" y="5537446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istral" pitchFamily="66" charset="0"/>
              </a:rPr>
              <a:t>современный учитель </a:t>
            </a:r>
            <a:endParaRPr lang="ru-RU" sz="2000" dirty="0">
              <a:latin typeface="Mistral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16761">
            <a:off x="12347" y="5131250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stral" pitchFamily="66" charset="0"/>
              </a:rPr>
              <a:t>Год учителя 2010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Mistral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0797039">
            <a:off x="7609343" y="431590"/>
            <a:ext cx="1213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istral" pitchFamily="66" charset="0"/>
              </a:rPr>
              <a:t>??? </a:t>
            </a:r>
            <a:endParaRPr lang="ru-RU" sz="3200" dirty="0">
              <a:latin typeface="Mistral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0797039">
            <a:off x="6688926" y="6332681"/>
            <a:ext cx="604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istral" pitchFamily="66" charset="0"/>
              </a:rPr>
              <a:t>??? </a:t>
            </a:r>
            <a:endParaRPr lang="ru-RU" sz="2400" dirty="0"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 rot="21355407">
            <a:off x="285720" y="285728"/>
            <a:ext cx="8572560" cy="607223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428604"/>
            <a:ext cx="5665333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Игра: </a:t>
            </a:r>
          </a:p>
          <a:p>
            <a:pPr algn="ctr"/>
            <a:r>
              <a:rPr lang="ru-RU" sz="88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«Кто есть</a:t>
            </a:r>
          </a:p>
          <a:p>
            <a:pPr algn="ctr"/>
            <a:r>
              <a:rPr lang="ru-RU" sz="88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кто?»</a:t>
            </a:r>
            <a:endParaRPr lang="ru-RU" sz="60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0" name="Picture 2" descr="C:\Documents and Settings\Admin\Мои документы\картинкиии\школа, дети\детки-конфетки\C145-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71546"/>
            <a:ext cx="3581400" cy="549592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Стрелка вправо 4"/>
          <p:cNvSpPr/>
          <p:nvPr/>
        </p:nvSpPr>
        <p:spPr>
          <a:xfrm rot="18871510">
            <a:off x="-5718" y="5035847"/>
            <a:ext cx="1711591" cy="501081"/>
          </a:xfrm>
          <a:prstGeom prst="right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5363236">
            <a:off x="2225805" y="4974873"/>
            <a:ext cx="924755" cy="469610"/>
          </a:xfrm>
          <a:prstGeom prst="right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3513068">
            <a:off x="4087060" y="4708391"/>
            <a:ext cx="1231580" cy="584487"/>
          </a:xfrm>
          <a:prstGeom prst="right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ильный пятиугольник 8"/>
          <p:cNvSpPr/>
          <p:nvPr/>
        </p:nvSpPr>
        <p:spPr>
          <a:xfrm rot="15573091">
            <a:off x="713169" y="-858655"/>
            <a:ext cx="7208698" cy="8513091"/>
          </a:xfrm>
          <a:prstGeom prst="pent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ильный пятиугольник 7"/>
          <p:cNvSpPr/>
          <p:nvPr/>
        </p:nvSpPr>
        <p:spPr>
          <a:xfrm rot="9682892">
            <a:off x="784632" y="460226"/>
            <a:ext cx="7929618" cy="6215082"/>
          </a:xfrm>
          <a:prstGeom prst="pent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500042"/>
          <a:ext cx="8215370" cy="183070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107229"/>
                <a:gridCol w="4108141"/>
              </a:tblGrid>
              <a:tr h="1000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Нужные </a:t>
                      </a:r>
                      <a:r>
                        <a:rPr lang="ru-RU" sz="28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качества для учителя</a:t>
                      </a:r>
                      <a:endParaRPr lang="ru-RU" sz="2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Ненужные для учителя качества</a:t>
                      </a:r>
                      <a:endParaRPr lang="ru-RU" sz="2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30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2428868"/>
            <a:ext cx="40004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нерешительность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любовь к детям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доброжелательность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подозрительность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отзывчивость,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оптимизм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справедливость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3571876"/>
            <a:ext cx="31432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общительность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эгоизм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современность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чуткость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мнительность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любовь к детям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внимательность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42" y="2500306"/>
            <a:ext cx="292895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несдержанность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вежливость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равнодушие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мстительность капризность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вспыльчивость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злопамятность </a:t>
            </a:r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 rot="21232784">
            <a:off x="285720" y="285728"/>
            <a:ext cx="8572560" cy="6215106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642918"/>
            <a:ext cx="65008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 smtClean="0">
                <a:solidFill>
                  <a:srgbClr val="002060"/>
                </a:solidFill>
                <a:latin typeface="Mistral" pitchFamily="66" charset="0"/>
              </a:rPr>
              <a:t>Учитель </a:t>
            </a:r>
            <a:r>
              <a:rPr lang="ru-RU" sz="4000" dirty="0" smtClean="0">
                <a:solidFill>
                  <a:srgbClr val="002060"/>
                </a:solidFill>
                <a:latin typeface="Mistral" pitchFamily="66" charset="0"/>
              </a:rPr>
              <a:t>– это профессия, и призвание, и ремесло. Но это и искусство, и служение. Служение детям прежде всего...</a:t>
            </a:r>
            <a:endParaRPr lang="ru-RU" sz="4000" dirty="0">
              <a:solidFill>
                <a:srgbClr val="002060"/>
              </a:solidFill>
              <a:latin typeface="Mistral" pitchFamily="66" charset="0"/>
            </a:endParaRPr>
          </a:p>
        </p:txBody>
      </p:sp>
      <p:pic>
        <p:nvPicPr>
          <p:cNvPr id="25602" name="Picture 2" descr="C:\Documents and Settings\Admin\Мои документы\картинкиии\школа, дети\день учителя\156871-main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643182"/>
            <a:ext cx="4357718" cy="403815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с одним вырезанным углом 46"/>
          <p:cNvSpPr/>
          <p:nvPr/>
        </p:nvSpPr>
        <p:spPr>
          <a:xfrm>
            <a:off x="285720" y="214290"/>
            <a:ext cx="8501122" cy="6429420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авильный пятиугольник 33"/>
          <p:cNvSpPr/>
          <p:nvPr/>
        </p:nvSpPr>
        <p:spPr>
          <a:xfrm>
            <a:off x="428596" y="214290"/>
            <a:ext cx="8215370" cy="628654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:\1 сен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1" y="285728"/>
            <a:ext cx="4966642" cy="65187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8" name="Группа 7"/>
          <p:cNvGrpSpPr/>
          <p:nvPr/>
        </p:nvGrpSpPr>
        <p:grpSpPr>
          <a:xfrm>
            <a:off x="357158" y="1000108"/>
            <a:ext cx="1357322" cy="4071966"/>
            <a:chOff x="357158" y="1000108"/>
            <a:chExt cx="1357322" cy="4071966"/>
          </a:xfrm>
        </p:grpSpPr>
        <p:sp>
          <p:nvSpPr>
            <p:cNvPr id="5" name="Дуга 4"/>
            <p:cNvSpPr/>
            <p:nvPr/>
          </p:nvSpPr>
          <p:spPr>
            <a:xfrm>
              <a:off x="357158" y="2000240"/>
              <a:ext cx="1142976" cy="3071834"/>
            </a:xfrm>
            <a:prstGeom prst="arc">
              <a:avLst>
                <a:gd name="adj1" fmla="val 17694916"/>
                <a:gd name="adj2" fmla="val 19658364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785786" y="1000108"/>
              <a:ext cx="928694" cy="1571636"/>
              <a:chOff x="571472" y="1500174"/>
              <a:chExt cx="1214446" cy="2143140"/>
            </a:xfrm>
          </p:grpSpPr>
          <p:sp>
            <p:nvSpPr>
              <p:cNvPr id="4" name="Овал 3"/>
              <p:cNvSpPr/>
              <p:nvPr/>
            </p:nvSpPr>
            <p:spPr>
              <a:xfrm>
                <a:off x="571472" y="1500174"/>
                <a:ext cx="1214446" cy="1857388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6" name="Равнобедренный треугольник 5"/>
              <p:cNvSpPr/>
              <p:nvPr/>
            </p:nvSpPr>
            <p:spPr>
              <a:xfrm>
                <a:off x="1071538" y="3357562"/>
                <a:ext cx="428628" cy="285752"/>
              </a:xfrm>
              <a:prstGeom prst="triangl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" name="Группа 8"/>
          <p:cNvGrpSpPr/>
          <p:nvPr/>
        </p:nvGrpSpPr>
        <p:grpSpPr>
          <a:xfrm>
            <a:off x="7500958" y="428604"/>
            <a:ext cx="1357322" cy="4071966"/>
            <a:chOff x="357158" y="1000108"/>
            <a:chExt cx="1357322" cy="4071966"/>
          </a:xfrm>
        </p:grpSpPr>
        <p:sp>
          <p:nvSpPr>
            <p:cNvPr id="10" name="Дуга 9"/>
            <p:cNvSpPr/>
            <p:nvPr/>
          </p:nvSpPr>
          <p:spPr>
            <a:xfrm>
              <a:off x="357158" y="2000240"/>
              <a:ext cx="1142976" cy="3071834"/>
            </a:xfrm>
            <a:prstGeom prst="arc">
              <a:avLst>
                <a:gd name="adj1" fmla="val 17694916"/>
                <a:gd name="adj2" fmla="val 19658364"/>
              </a:avLst>
            </a:prstGeom>
            <a:ln>
              <a:solidFill>
                <a:srgbClr val="92D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6"/>
            <p:cNvGrpSpPr/>
            <p:nvPr/>
          </p:nvGrpSpPr>
          <p:grpSpPr>
            <a:xfrm>
              <a:off x="785786" y="1000108"/>
              <a:ext cx="928694" cy="1571637"/>
              <a:chOff x="571472" y="1500174"/>
              <a:chExt cx="1214446" cy="2143140"/>
            </a:xfrm>
          </p:grpSpPr>
          <p:sp>
            <p:nvSpPr>
              <p:cNvPr id="12" name="Овал 3"/>
              <p:cNvSpPr/>
              <p:nvPr/>
            </p:nvSpPr>
            <p:spPr>
              <a:xfrm>
                <a:off x="571472" y="1500174"/>
                <a:ext cx="1214446" cy="1857388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1071538" y="3357562"/>
                <a:ext cx="428628" cy="285752"/>
              </a:xfrm>
              <a:prstGeom prst="triangl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4" name="Группа 13"/>
          <p:cNvGrpSpPr/>
          <p:nvPr/>
        </p:nvGrpSpPr>
        <p:grpSpPr>
          <a:xfrm rot="634310">
            <a:off x="-352393" y="3733267"/>
            <a:ext cx="1357322" cy="4071966"/>
            <a:chOff x="357158" y="1000108"/>
            <a:chExt cx="1357322" cy="4071966"/>
          </a:xfrm>
        </p:grpSpPr>
        <p:sp>
          <p:nvSpPr>
            <p:cNvPr id="15" name="Дуга 14"/>
            <p:cNvSpPr/>
            <p:nvPr/>
          </p:nvSpPr>
          <p:spPr>
            <a:xfrm>
              <a:off x="357158" y="2000240"/>
              <a:ext cx="1142976" cy="3071834"/>
            </a:xfrm>
            <a:prstGeom prst="arc">
              <a:avLst>
                <a:gd name="adj1" fmla="val 17694916"/>
                <a:gd name="adj2" fmla="val 19658364"/>
              </a:avLst>
            </a:prstGeom>
            <a:ln>
              <a:solidFill>
                <a:srgbClr val="00B0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" name="Группа 6"/>
            <p:cNvGrpSpPr/>
            <p:nvPr/>
          </p:nvGrpSpPr>
          <p:grpSpPr>
            <a:xfrm>
              <a:off x="785786" y="1000108"/>
              <a:ext cx="928694" cy="1571637"/>
              <a:chOff x="571472" y="1500174"/>
              <a:chExt cx="1214446" cy="2143140"/>
            </a:xfrm>
          </p:grpSpPr>
          <p:sp>
            <p:nvSpPr>
              <p:cNvPr id="17" name="Овал 3"/>
              <p:cNvSpPr/>
              <p:nvPr/>
            </p:nvSpPr>
            <p:spPr>
              <a:xfrm>
                <a:off x="571472" y="1500174"/>
                <a:ext cx="1214446" cy="185738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Равнобедренный треугольник 17"/>
              <p:cNvSpPr/>
              <p:nvPr/>
            </p:nvSpPr>
            <p:spPr>
              <a:xfrm>
                <a:off x="1071538" y="3357562"/>
                <a:ext cx="428628" cy="285752"/>
              </a:xfrm>
              <a:prstGeom prst="triangl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9" name="Группа 18"/>
          <p:cNvGrpSpPr/>
          <p:nvPr/>
        </p:nvGrpSpPr>
        <p:grpSpPr>
          <a:xfrm rot="634310">
            <a:off x="6434216" y="3304640"/>
            <a:ext cx="1357322" cy="4071966"/>
            <a:chOff x="357158" y="1000108"/>
            <a:chExt cx="1357322" cy="4071966"/>
          </a:xfrm>
        </p:grpSpPr>
        <p:sp>
          <p:nvSpPr>
            <p:cNvPr id="20" name="Дуга 19"/>
            <p:cNvSpPr/>
            <p:nvPr/>
          </p:nvSpPr>
          <p:spPr>
            <a:xfrm>
              <a:off x="357158" y="2000240"/>
              <a:ext cx="1142976" cy="3071834"/>
            </a:xfrm>
            <a:prstGeom prst="arc">
              <a:avLst>
                <a:gd name="adj1" fmla="val 17694916"/>
                <a:gd name="adj2" fmla="val 19658364"/>
              </a:avLst>
            </a:prstGeom>
            <a:ln>
              <a:solidFill>
                <a:srgbClr val="00B0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6"/>
            <p:cNvGrpSpPr/>
            <p:nvPr/>
          </p:nvGrpSpPr>
          <p:grpSpPr>
            <a:xfrm>
              <a:off x="785786" y="1000108"/>
              <a:ext cx="928694" cy="1571637"/>
              <a:chOff x="571472" y="1500174"/>
              <a:chExt cx="1214446" cy="2143140"/>
            </a:xfrm>
          </p:grpSpPr>
          <p:sp>
            <p:nvSpPr>
              <p:cNvPr id="22" name="Овал 3"/>
              <p:cNvSpPr/>
              <p:nvPr/>
            </p:nvSpPr>
            <p:spPr>
              <a:xfrm>
                <a:off x="571472" y="1500174"/>
                <a:ext cx="1214446" cy="1857388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Равнобедренный треугольник 22"/>
              <p:cNvSpPr/>
              <p:nvPr/>
            </p:nvSpPr>
            <p:spPr>
              <a:xfrm>
                <a:off x="1071538" y="3357562"/>
                <a:ext cx="428628" cy="285752"/>
              </a:xfrm>
              <a:prstGeom prst="triangl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4" name="Группа 23"/>
          <p:cNvGrpSpPr/>
          <p:nvPr/>
        </p:nvGrpSpPr>
        <p:grpSpPr>
          <a:xfrm rot="634310">
            <a:off x="1653239" y="-217554"/>
            <a:ext cx="1051174" cy="3323424"/>
            <a:chOff x="357158" y="1000108"/>
            <a:chExt cx="1357322" cy="4071966"/>
          </a:xfrm>
        </p:grpSpPr>
        <p:sp>
          <p:nvSpPr>
            <p:cNvPr id="25" name="Дуга 24"/>
            <p:cNvSpPr/>
            <p:nvPr/>
          </p:nvSpPr>
          <p:spPr>
            <a:xfrm>
              <a:off x="357158" y="2000240"/>
              <a:ext cx="1142976" cy="3071834"/>
            </a:xfrm>
            <a:prstGeom prst="arc">
              <a:avLst>
                <a:gd name="adj1" fmla="val 17694916"/>
                <a:gd name="adj2" fmla="val 19658364"/>
              </a:avLst>
            </a:prstGeom>
            <a:ln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6" name="Группа 6"/>
            <p:cNvGrpSpPr/>
            <p:nvPr/>
          </p:nvGrpSpPr>
          <p:grpSpPr>
            <a:xfrm>
              <a:off x="785786" y="1000108"/>
              <a:ext cx="928694" cy="1571637"/>
              <a:chOff x="571472" y="1500174"/>
              <a:chExt cx="1214446" cy="2143140"/>
            </a:xfrm>
          </p:grpSpPr>
          <p:sp>
            <p:nvSpPr>
              <p:cNvPr id="27" name="Овал 3"/>
              <p:cNvSpPr/>
              <p:nvPr/>
            </p:nvSpPr>
            <p:spPr>
              <a:xfrm>
                <a:off x="571472" y="1500174"/>
                <a:ext cx="1214446" cy="1857388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Равнобедренный треугольник 27"/>
              <p:cNvSpPr/>
              <p:nvPr/>
            </p:nvSpPr>
            <p:spPr>
              <a:xfrm>
                <a:off x="1071538" y="3357562"/>
                <a:ext cx="428628" cy="285752"/>
              </a:xfrm>
              <a:prstGeom prst="triangl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9" name="Группа 28"/>
          <p:cNvGrpSpPr/>
          <p:nvPr/>
        </p:nvGrpSpPr>
        <p:grpSpPr>
          <a:xfrm rot="20891413">
            <a:off x="1784851" y="4428855"/>
            <a:ext cx="1066742" cy="3590416"/>
            <a:chOff x="357158" y="1000108"/>
            <a:chExt cx="1357322" cy="4071966"/>
          </a:xfrm>
        </p:grpSpPr>
        <p:sp>
          <p:nvSpPr>
            <p:cNvPr id="30" name="Дуга 29"/>
            <p:cNvSpPr/>
            <p:nvPr/>
          </p:nvSpPr>
          <p:spPr>
            <a:xfrm>
              <a:off x="357158" y="2000240"/>
              <a:ext cx="1142976" cy="3071834"/>
            </a:xfrm>
            <a:prstGeom prst="arc">
              <a:avLst>
                <a:gd name="adj1" fmla="val 17694916"/>
                <a:gd name="adj2" fmla="val 19658364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1" name="Группа 6"/>
            <p:cNvGrpSpPr/>
            <p:nvPr/>
          </p:nvGrpSpPr>
          <p:grpSpPr>
            <a:xfrm>
              <a:off x="785786" y="1000108"/>
              <a:ext cx="928694" cy="1571637"/>
              <a:chOff x="571472" y="1500174"/>
              <a:chExt cx="1214446" cy="2143140"/>
            </a:xfrm>
          </p:grpSpPr>
          <p:sp>
            <p:nvSpPr>
              <p:cNvPr id="32" name="Овал 3"/>
              <p:cNvSpPr/>
              <p:nvPr/>
            </p:nvSpPr>
            <p:spPr>
              <a:xfrm>
                <a:off x="571472" y="1500174"/>
                <a:ext cx="1214446" cy="185738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Равнобедренный треугольник 32"/>
              <p:cNvSpPr/>
              <p:nvPr/>
            </p:nvSpPr>
            <p:spPr>
              <a:xfrm>
                <a:off x="1071538" y="3357562"/>
                <a:ext cx="428628" cy="285752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/>
        </p:nvSpPr>
        <p:spPr>
          <a:xfrm>
            <a:off x="500034" y="214290"/>
            <a:ext cx="8215370" cy="6429420"/>
          </a:xfrm>
          <a:prstGeom prst="parallelogram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in\Мои документы\картинкиии\год учителя\Copy of эмблема Года учителя.jpg"/>
          <p:cNvPicPr>
            <a:picLocks noChangeAspect="1" noChangeArrowheads="1"/>
          </p:cNvPicPr>
          <p:nvPr/>
        </p:nvPicPr>
        <p:blipFill>
          <a:blip r:embed="rId2"/>
          <a:srcRect t="5764" b="1743"/>
          <a:stretch>
            <a:fillRect/>
          </a:stretch>
        </p:blipFill>
        <p:spPr bwMode="auto">
          <a:xfrm rot="235842">
            <a:off x="412966" y="270469"/>
            <a:ext cx="8099623" cy="607471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42844" y="214290"/>
            <a:ext cx="8786874" cy="65008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 descr="C:\Documents and Settings\Admin\Мои документы\картинкиии\школа, дети\дети и учителя\C145-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59449">
            <a:off x="5503234" y="3472277"/>
            <a:ext cx="3071834" cy="24727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Овал 8"/>
          <p:cNvSpPr/>
          <p:nvPr/>
        </p:nvSpPr>
        <p:spPr>
          <a:xfrm>
            <a:off x="6572264" y="3286124"/>
            <a:ext cx="285752" cy="285752"/>
          </a:xfrm>
          <a:prstGeom prst="ellipse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 w="2222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Рисунок 10" descr="MCj04247780000[1]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92289">
            <a:off x="405871" y="335127"/>
            <a:ext cx="1214414" cy="1198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 rot="21405070">
            <a:off x="571472" y="785794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u="sng" dirty="0" smtClean="0">
                <a:solidFill>
                  <a:srgbClr val="002060"/>
                </a:solidFill>
                <a:latin typeface="Comic Sans MS" pitchFamily="66" charset="0"/>
              </a:rPr>
              <a:t>Как вы думаете, какими качествами должен обладать человек, если он решил выбрать профессию учителя? </a:t>
            </a:r>
            <a:endParaRPr lang="ru-RU" sz="2800" u="sng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2428868"/>
            <a:ext cx="8215370" cy="966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u="sng" dirty="0" smtClean="0">
                <a:solidFill>
                  <a:srgbClr val="0070C0"/>
                </a:solidFill>
                <a:latin typeface="Comic Sans MS" pitchFamily="66" charset="0"/>
              </a:rPr>
              <a:t>Каждый ли человек сможет работать учителем? </a:t>
            </a:r>
            <a:endParaRPr lang="ru-RU" sz="2800" u="sng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3747">
            <a:off x="23680" y="3725488"/>
            <a:ext cx="5214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u="sng" dirty="0" smtClean="0">
                <a:solidFill>
                  <a:srgbClr val="002060"/>
                </a:solidFill>
                <a:latin typeface="Comic Sans MS" pitchFamily="66" charset="0"/>
              </a:rPr>
              <a:t>Хотел ли кто-нибудь из вас в будущем стать педагогом?</a:t>
            </a:r>
            <a:endParaRPr lang="ru-RU" sz="2800" u="sng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072074"/>
            <a:ext cx="5357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u="sng" dirty="0" smtClean="0">
                <a:solidFill>
                  <a:srgbClr val="0070C0"/>
                </a:solidFill>
                <a:latin typeface="Comic Sans MS" pitchFamily="66" charset="0"/>
              </a:rPr>
              <a:t>Слышали ли вы об Антоне Семёновиче Макаренко?</a:t>
            </a:r>
            <a:endParaRPr lang="ru-RU" sz="2800" u="sng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вырезанными противолежащими углами 4"/>
          <p:cNvSpPr/>
          <p:nvPr/>
        </p:nvSpPr>
        <p:spPr>
          <a:xfrm rot="173549">
            <a:off x="214282" y="214290"/>
            <a:ext cx="8715436" cy="6215106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28860" y="2786058"/>
            <a:ext cx="63579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Время, в которое он жил и работал, было очень непростым для нашей страны: голод, нищета, детская беспризорность. Его воспитанниками были подростки со сложными судьбами: сироты, бездомные, малолетние правонарушители.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omic Sans MS" pitchFamily="66" charset="0"/>
            </a:endParaRPr>
          </a:p>
        </p:txBody>
      </p:sp>
      <p:pic>
        <p:nvPicPr>
          <p:cNvPr id="1026" name="Picture 2" descr="C:\Documents and Settings\Admin\Мои документы\картинкиии\школа, дети\день учителя\j019859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14818"/>
            <a:ext cx="3143272" cy="23827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1440353">
            <a:off x="623789" y="390404"/>
            <a:ext cx="764386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Макаренко Антон </a:t>
            </a:r>
            <a:r>
              <a:rPr lang="ru-RU" sz="3200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Семёнович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4A442A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ru-RU" sz="2400" dirty="0" smtClean="0">
                <a:solidFill>
                  <a:srgbClr val="0070C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Макаренко Антон Семёнович – великий русский педагог и писатель. Отказавшись от спокойной семейной жизни и от научной деятельности, он посвятил себя воспитанию детей. </a:t>
            </a:r>
            <a:endParaRPr lang="ru-RU" sz="2400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4d391cd3d5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39645">
            <a:off x="5753824" y="527877"/>
            <a:ext cx="2943233" cy="4157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 rot="21086021">
            <a:off x="93994" y="479725"/>
            <a:ext cx="65726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Лев Николаевич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Толстой</a:t>
            </a:r>
            <a:endParaRPr lang="ru-RU" sz="54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285992"/>
            <a:ext cx="47863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«Если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учитель имеет только любовь к делу, он будет хороший учитель. Если учитель имеет только любовь к ученику, как отец, мать, - он будет лучше того учителя, который прочел все книги, 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4857760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но не имеет любви ни к делу, ни к ученикам. Если учитель соединяет в себе любовь к делу и к ученикам, он - совершенный учитель».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ручной ввод 3"/>
          <p:cNvSpPr/>
          <p:nvPr/>
        </p:nvSpPr>
        <p:spPr>
          <a:xfrm>
            <a:off x="571472" y="285728"/>
            <a:ext cx="8286808" cy="6215106"/>
          </a:xfrm>
          <a:prstGeom prst="flowChartManualInp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C:\Documents and Settings\Admin\Мои документы\картинкиии\школа, дети\дети и учителя\C145-0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86058"/>
            <a:ext cx="3643338" cy="390618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 rot="21086021">
            <a:off x="90543" y="240032"/>
            <a:ext cx="71913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Доктор </a:t>
            </a:r>
          </a:p>
          <a:p>
            <a:pPr algn="ctr"/>
            <a:r>
              <a:rPr lang="ru-RU" sz="5400" b="1" cap="none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Арт-ОнгСамсаи</a:t>
            </a:r>
            <a:endParaRPr lang="ru-RU" sz="54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4810" y="1928802"/>
            <a:ext cx="45005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«Значение этого трудно переоценить. Любящий и добрый учитель, который терпелив и полон скромности, сыграет жизненно важную роль в формировании хорошего характера у учеников». </a:t>
            </a:r>
            <a:endParaRPr lang="ru-RU" sz="32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скругленным углом 2"/>
          <p:cNvSpPr/>
          <p:nvPr/>
        </p:nvSpPr>
        <p:spPr>
          <a:xfrm>
            <a:off x="214282" y="214290"/>
            <a:ext cx="8715436" cy="6429420"/>
          </a:xfrm>
          <a:prstGeom prst="snip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1571612"/>
            <a:ext cx="65008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Учитель работает над самой ответственной задачей — он формирует человека». 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0482" name="Picture 2" descr="9281a30db00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0"/>
            <a:ext cx="2214578" cy="26882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21224374">
            <a:off x="411030" y="330442"/>
            <a:ext cx="6132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Калинин Михаил Иванович</a:t>
            </a:r>
            <a:endParaRPr lang="ru-RU" sz="40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334008">
            <a:off x="2621465" y="2794649"/>
            <a:ext cx="61328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Ключевский Василий Осипович</a:t>
            </a:r>
            <a:endParaRPr lang="ru-RU" sz="40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071942"/>
            <a:ext cx="6143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«Чтобы быть хорошим преподавателем, нужно любить </a:t>
            </a: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то</a:t>
            </a: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, </a:t>
            </a:r>
            <a:endParaRPr lang="ru-RU" sz="32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0483" name="Picture 3" descr="2028c0e583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71810"/>
            <a:ext cx="2214578" cy="24672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928794" y="5072074"/>
            <a:ext cx="69294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что преподаешь, и любить тех, кому преподаешь».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14290"/>
            <a:ext cx="8715436" cy="64294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714348" y="4071942"/>
            <a:ext cx="5929354" cy="2428892"/>
          </a:xfrm>
          <a:prstGeom prst="wedgeEllipseCallout">
            <a:avLst>
              <a:gd name="adj1" fmla="val 62404"/>
              <a:gd name="adj2" fmla="val 3184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500174"/>
            <a:ext cx="57864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Кто постигает новое, лелея старое, тот может быть учителем». 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1506" name="Picture 2" descr="f6e02a6628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414596" cy="32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 rot="21224374">
            <a:off x="2020542" y="618006"/>
            <a:ext cx="613286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Конфуций</a:t>
            </a:r>
            <a:endParaRPr lang="ru-RU" sz="40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4429132"/>
            <a:ext cx="4643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 </a:t>
            </a:r>
            <a:r>
              <a:rPr lang="ru-RU" sz="3200" dirty="0" smtClean="0">
                <a:solidFill>
                  <a:srgbClr val="002060"/>
                </a:solidFill>
                <a:latin typeface="Monotype Corsiva" pitchFamily="66" charset="0"/>
              </a:rPr>
              <a:t>«Учитель - человек, который может делать трудные вещи легкими». 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500438"/>
            <a:ext cx="6709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Эмерсон</a:t>
            </a:r>
            <a:r>
              <a:rPr lang="ru-RU" sz="4000" b="1" cap="none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 Ральф </a:t>
            </a:r>
            <a:r>
              <a:rPr lang="ru-RU" sz="4000" b="1" cap="none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Уолдо</a:t>
            </a:r>
            <a:endParaRPr lang="ru-RU" sz="4000" b="1" cap="none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21507" name="Picture 3" descr="aaa334924db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786190"/>
            <a:ext cx="2228856" cy="278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374</Words>
  <PresentationFormat>Экран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WIN7XP</cp:lastModifiedBy>
  <cp:revision>34</cp:revision>
  <dcterms:modified xsi:type="dcterms:W3CDTF">2010-08-31T10:42:57Z</dcterms:modified>
</cp:coreProperties>
</file>