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78" r:id="rId3"/>
    <p:sldId id="277" r:id="rId4"/>
    <p:sldId id="258" r:id="rId5"/>
    <p:sldId id="268" r:id="rId6"/>
    <p:sldId id="271" r:id="rId7"/>
    <p:sldId id="275" r:id="rId8"/>
    <p:sldId id="273" r:id="rId9"/>
    <p:sldId id="280" r:id="rId10"/>
    <p:sldId id="270" r:id="rId11"/>
    <p:sldId id="282" r:id="rId12"/>
    <p:sldId id="283" r:id="rId13"/>
    <p:sldId id="265" r:id="rId14"/>
    <p:sldId id="262" r:id="rId15"/>
    <p:sldId id="263" r:id="rId16"/>
    <p:sldId id="26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0000"/>
    <a:srgbClr val="355B15"/>
    <a:srgbClr val="FFB9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02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BD3AE51-368C-4901-A3D3-657EBD20D806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7C61B46-75F2-4265-A0F1-E3C5370E73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58450-54DE-4040-8132-6C459CA70A88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47E06-F36F-4C91-9A19-722E39A4F6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BBC08-8215-42CD-9ADB-C5341200C533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A3B93-7EF4-4E58-B5A0-DBE026812A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2F67C-47DE-461F-99B5-F250976B4FC0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46EB5-0C25-4C5F-B751-A48CA2B2A3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209A5-5A17-4E49-BD33-E9957FDC15F9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B6925-D59D-4683-9821-8E993575BD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BD173-A0A0-4ECD-9F1F-8B0AA68A4CA4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29017-F5DF-4665-B1D8-1151BB6CC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648D3-7308-448F-9E71-3D62A4B086C1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71807-E17D-4C5F-B529-3B8E093C9A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A3F3A-0E75-4139-98C4-424AA84554DF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09A0D-A25F-4CF3-99D3-41DD385729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39C25-FB3F-4AC2-87FF-055F306D4399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C6A4C-CE21-4A7B-BB69-0B46CF2C41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BA88C-6CFF-4799-8B11-08C9B23ACB75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627EB-FAC2-47BC-A631-4B2C0D0865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2FE97-5D17-4515-B3EB-0C9764C51986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D316C-EF1E-47CD-95CB-8872FC38A3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77452-16C4-42B5-AF67-41D1BE1E7A4F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076A8-1A3F-4D5F-A282-F9EE117AB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124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25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394766B-59CD-4814-B069-F958C5A4F381}" type="datetimeFigureOut">
              <a:rPr lang="ru-RU"/>
              <a:pPr>
                <a:defRPr/>
              </a:pPr>
              <a:t>09.01.2013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6253D2-1B69-4DCC-8D5A-65DF0FCFDB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5129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5" r:id="rId9"/>
    <p:sldLayoutId id="2147483813" r:id="rId10"/>
    <p:sldLayoutId id="214748381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00ADDC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p=1&amp;text=%D1%88%D0%BA%D0%BE%D0%BB%D1%8C%D0%BD%D0%B0%D1%8F%20%D0%B3%D0%B5%D0%BE%D0%BC%D0%B5%D1%82%D1%80%D0%B8%D1%8F&amp;noreask=1&amp;img_url=http%3A%2F%2Fworld.comments.ua%2Fimg%2F20110524135847.jpg&amp;pos=36&amp;rpt=simage&amp;lr=9&amp;nojs=1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isolde.ucoz.ru/_pu/0/34454600.jpg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6610368" cy="771516"/>
          </a:xfrm>
          <a:extLst>
            <a:ext uri="{909E8E84-426E-40DD-AFC4-6F175D3DCCD1}"/>
            <a:ext uri="{91240B29-F687-4F45-9708-019B960494DF}"/>
          </a:extLst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7200" dirty="0" smtClean="0">
                <a:solidFill>
                  <a:srgbClr val="FFB91D"/>
                </a:solidFill>
              </a:rPr>
              <a:t>Тема урока:</a:t>
            </a:r>
            <a:endParaRPr lang="ru-RU" sz="7200" dirty="0">
              <a:solidFill>
                <a:srgbClr val="FFB91D"/>
              </a:solidFill>
            </a:endParaRPr>
          </a:p>
        </p:txBody>
      </p:sp>
      <p:sp>
        <p:nvSpPr>
          <p:cNvPr id="717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357438"/>
            <a:ext cx="7854950" cy="3214687"/>
          </a:xfrm>
        </p:spPr>
        <p:txBody>
          <a:bodyPr/>
          <a:lstStyle/>
          <a:p>
            <a:pPr marR="0" algn="ctr" eaLnBrk="1" hangingPunct="1"/>
            <a:r>
              <a:rPr lang="ru-RU" sz="6000" b="1" i="1" smtClean="0">
                <a:solidFill>
                  <a:srgbClr val="355B15"/>
                </a:solidFill>
              </a:rPr>
              <a:t>«Площади многоугольников. Теорема Пифагора»</a:t>
            </a:r>
            <a:endParaRPr lang="ru-RU" sz="6000" b="1" smtClean="0">
              <a:solidFill>
                <a:srgbClr val="355B15"/>
              </a:solidFill>
            </a:endParaRPr>
          </a:p>
          <a:p>
            <a:pPr marR="0" algn="ctr" eaLnBrk="1" hangingPunct="1"/>
            <a:endParaRPr lang="ru-RU" smtClean="0"/>
          </a:p>
        </p:txBody>
      </p:sp>
      <p:pic>
        <p:nvPicPr>
          <p:cNvPr id="7172" name="Picture 5" descr="C:\Documents and Settings\Admin\Мои документы\Мои рисунки\ещё\Book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43608">
            <a:off x="6884988" y="1470025"/>
            <a:ext cx="1906587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72" name="Picture 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2500313"/>
            <a:ext cx="7980362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850" name="AutoShape 2"/>
          <p:cNvSpPr>
            <a:spLocks noGrp="1" noChangeArrowheads="1"/>
          </p:cNvSpPr>
          <p:nvPr>
            <p:ph type="title"/>
          </p:nvPr>
        </p:nvSpPr>
        <p:spPr>
          <a:xfrm>
            <a:off x="357188" y="214313"/>
            <a:ext cx="8229600" cy="500062"/>
          </a:xfrm>
        </p:spPr>
        <p:txBody>
          <a:bodyPr/>
          <a:lstStyle/>
          <a:p>
            <a:pPr algn="ctr" eaLnBrk="1" hangingPunct="1"/>
            <a:r>
              <a:rPr lang="ru-RU" sz="3200" b="1" smtClean="0">
                <a:solidFill>
                  <a:srgbClr val="C00000"/>
                </a:solidFill>
              </a:rPr>
              <a:t>Задача по теме «Теорема Пифагора»</a:t>
            </a:r>
          </a:p>
        </p:txBody>
      </p:sp>
      <p:sp>
        <p:nvSpPr>
          <p:cNvPr id="206852" name="Line 4"/>
          <p:cNvSpPr>
            <a:spLocks noChangeShapeType="1"/>
          </p:cNvSpPr>
          <p:nvPr/>
        </p:nvSpPr>
        <p:spPr bwMode="auto">
          <a:xfrm>
            <a:off x="1331913" y="2924175"/>
            <a:ext cx="0" cy="2809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853" name="Line 5"/>
          <p:cNvSpPr>
            <a:spLocks noChangeShapeType="1"/>
          </p:cNvSpPr>
          <p:nvPr/>
        </p:nvSpPr>
        <p:spPr bwMode="auto">
          <a:xfrm>
            <a:off x="1331913" y="5734050"/>
            <a:ext cx="6769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854" name="Line 6"/>
          <p:cNvSpPr>
            <a:spLocks noChangeShapeType="1"/>
          </p:cNvSpPr>
          <p:nvPr/>
        </p:nvSpPr>
        <p:spPr bwMode="auto">
          <a:xfrm flipV="1">
            <a:off x="8101013" y="4292600"/>
            <a:ext cx="0" cy="1441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855" name="Line 7"/>
          <p:cNvSpPr>
            <a:spLocks noChangeShapeType="1"/>
          </p:cNvSpPr>
          <p:nvPr/>
        </p:nvSpPr>
        <p:spPr bwMode="auto">
          <a:xfrm>
            <a:off x="1331913" y="2924175"/>
            <a:ext cx="2952750" cy="2809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856" name="Line 8"/>
          <p:cNvSpPr>
            <a:spLocks noChangeShapeType="1"/>
          </p:cNvSpPr>
          <p:nvPr/>
        </p:nvSpPr>
        <p:spPr bwMode="auto">
          <a:xfrm flipV="1">
            <a:off x="4211638" y="4292600"/>
            <a:ext cx="3889375" cy="1441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858" name="Text Box 10"/>
          <p:cNvSpPr txBox="1">
            <a:spLocks noChangeArrowheads="1"/>
          </p:cNvSpPr>
          <p:nvPr/>
        </p:nvSpPr>
        <p:spPr bwMode="auto">
          <a:xfrm>
            <a:off x="1023938" y="25654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5050"/>
                </a:solidFill>
              </a:rPr>
              <a:t>D</a:t>
            </a:r>
            <a:endParaRPr lang="ru-RU" b="1">
              <a:solidFill>
                <a:srgbClr val="FF5050"/>
              </a:solidFill>
            </a:endParaRPr>
          </a:p>
        </p:txBody>
      </p:sp>
      <p:sp>
        <p:nvSpPr>
          <p:cNvPr id="206859" name="Text Box 11"/>
          <p:cNvSpPr txBox="1">
            <a:spLocks noChangeArrowheads="1"/>
          </p:cNvSpPr>
          <p:nvPr/>
        </p:nvSpPr>
        <p:spPr bwMode="auto">
          <a:xfrm>
            <a:off x="1042988" y="573405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5050"/>
                </a:solidFill>
              </a:rPr>
              <a:t>A</a:t>
            </a:r>
            <a:endParaRPr lang="ru-RU" b="1">
              <a:solidFill>
                <a:srgbClr val="FF5050"/>
              </a:solidFill>
            </a:endParaRPr>
          </a:p>
        </p:txBody>
      </p:sp>
      <p:sp>
        <p:nvSpPr>
          <p:cNvPr id="206860" name="Text Box 12"/>
          <p:cNvSpPr txBox="1">
            <a:spLocks noChangeArrowheads="1"/>
          </p:cNvSpPr>
          <p:nvPr/>
        </p:nvSpPr>
        <p:spPr bwMode="auto">
          <a:xfrm>
            <a:off x="4151313" y="5300663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5050"/>
                </a:solidFill>
              </a:rPr>
              <a:t>C</a:t>
            </a:r>
            <a:endParaRPr lang="ru-RU" b="1">
              <a:solidFill>
                <a:srgbClr val="FF5050"/>
              </a:solidFill>
            </a:endParaRPr>
          </a:p>
        </p:txBody>
      </p:sp>
      <p:sp>
        <p:nvSpPr>
          <p:cNvPr id="206861" name="Text Box 13"/>
          <p:cNvSpPr txBox="1">
            <a:spLocks noChangeArrowheads="1"/>
          </p:cNvSpPr>
          <p:nvPr/>
        </p:nvSpPr>
        <p:spPr bwMode="auto">
          <a:xfrm>
            <a:off x="7956550" y="580548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5050"/>
                </a:solidFill>
              </a:rPr>
              <a:t>B</a:t>
            </a:r>
            <a:endParaRPr lang="ru-RU" b="1">
              <a:solidFill>
                <a:srgbClr val="FF5050"/>
              </a:solidFill>
            </a:endParaRPr>
          </a:p>
        </p:txBody>
      </p:sp>
      <p:sp>
        <p:nvSpPr>
          <p:cNvPr id="206862" name="Text Box 14"/>
          <p:cNvSpPr txBox="1">
            <a:spLocks noChangeArrowheads="1"/>
          </p:cNvSpPr>
          <p:nvPr/>
        </p:nvSpPr>
        <p:spPr bwMode="auto">
          <a:xfrm>
            <a:off x="8027988" y="385445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5050"/>
                </a:solidFill>
              </a:rPr>
              <a:t>K</a:t>
            </a:r>
            <a:endParaRPr lang="ru-RU" b="1">
              <a:solidFill>
                <a:srgbClr val="FF5050"/>
              </a:solidFill>
            </a:endParaRPr>
          </a:p>
        </p:txBody>
      </p:sp>
      <p:sp>
        <p:nvSpPr>
          <p:cNvPr id="206863" name="Text Box 15"/>
          <p:cNvSpPr txBox="1">
            <a:spLocks noChangeArrowheads="1"/>
          </p:cNvSpPr>
          <p:nvPr/>
        </p:nvSpPr>
        <p:spPr bwMode="auto">
          <a:xfrm>
            <a:off x="735013" y="416877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40</a:t>
            </a:r>
            <a:endParaRPr lang="ru-RU" b="1"/>
          </a:p>
        </p:txBody>
      </p:sp>
      <p:sp>
        <p:nvSpPr>
          <p:cNvPr id="206864" name="Text Box 16"/>
          <p:cNvSpPr txBox="1">
            <a:spLocks noChangeArrowheads="1"/>
          </p:cNvSpPr>
          <p:nvPr/>
        </p:nvSpPr>
        <p:spPr bwMode="auto">
          <a:xfrm>
            <a:off x="8243888" y="4868863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20</a:t>
            </a:r>
            <a:endParaRPr lang="ru-RU" b="1"/>
          </a:p>
        </p:txBody>
      </p:sp>
      <p:sp>
        <p:nvSpPr>
          <p:cNvPr id="206867" name="Freeform 19"/>
          <p:cNvSpPr>
            <a:spLocks/>
          </p:cNvSpPr>
          <p:nvPr/>
        </p:nvSpPr>
        <p:spPr bwMode="auto">
          <a:xfrm>
            <a:off x="1331913" y="5734050"/>
            <a:ext cx="6769100" cy="574675"/>
          </a:xfrm>
          <a:custGeom>
            <a:avLst/>
            <a:gdLst>
              <a:gd name="T0" fmla="*/ 0 w 4264"/>
              <a:gd name="T1" fmla="*/ 0 h 362"/>
              <a:gd name="T2" fmla="*/ 2147483647 w 4264"/>
              <a:gd name="T3" fmla="*/ 2147483647 h 362"/>
              <a:gd name="T4" fmla="*/ 2147483647 w 4264"/>
              <a:gd name="T5" fmla="*/ 0 h 362"/>
              <a:gd name="T6" fmla="*/ 0 60000 65536"/>
              <a:gd name="T7" fmla="*/ 0 60000 65536"/>
              <a:gd name="T8" fmla="*/ 0 60000 65536"/>
              <a:gd name="T9" fmla="*/ 0 w 4264"/>
              <a:gd name="T10" fmla="*/ 0 h 362"/>
              <a:gd name="T11" fmla="*/ 4264 w 4264"/>
              <a:gd name="T12" fmla="*/ 362 h 3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64" h="362">
                <a:moveTo>
                  <a:pt x="0" y="0"/>
                </a:moveTo>
                <a:cubicBezTo>
                  <a:pt x="597" y="181"/>
                  <a:pt x="1194" y="362"/>
                  <a:pt x="1905" y="362"/>
                </a:cubicBezTo>
                <a:cubicBezTo>
                  <a:pt x="2616" y="362"/>
                  <a:pt x="3440" y="181"/>
                  <a:pt x="426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06868" name="Text Box 20"/>
          <p:cNvSpPr txBox="1">
            <a:spLocks noChangeArrowheads="1"/>
          </p:cNvSpPr>
          <p:nvPr/>
        </p:nvSpPr>
        <p:spPr bwMode="auto">
          <a:xfrm>
            <a:off x="4222750" y="5949950"/>
            <a:ext cx="565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100</a:t>
            </a:r>
            <a:endParaRPr lang="ru-RU" b="1"/>
          </a:p>
        </p:txBody>
      </p:sp>
      <p:sp>
        <p:nvSpPr>
          <p:cNvPr id="206869" name="Line 21"/>
          <p:cNvSpPr>
            <a:spLocks noChangeShapeType="1"/>
          </p:cNvSpPr>
          <p:nvPr/>
        </p:nvSpPr>
        <p:spPr bwMode="auto">
          <a:xfrm flipH="1">
            <a:off x="2627313" y="4149725"/>
            <a:ext cx="2159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870" name="Line 22"/>
          <p:cNvSpPr>
            <a:spLocks noChangeShapeType="1"/>
          </p:cNvSpPr>
          <p:nvPr/>
        </p:nvSpPr>
        <p:spPr bwMode="auto">
          <a:xfrm rot="5400000" flipH="1">
            <a:off x="6390481" y="4814094"/>
            <a:ext cx="287338" cy="107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08" name="Прямоугольник 19"/>
          <p:cNvSpPr>
            <a:spLocks noChangeArrowheads="1"/>
          </p:cNvSpPr>
          <p:nvPr/>
        </p:nvSpPr>
        <p:spPr bwMode="auto">
          <a:xfrm>
            <a:off x="571500" y="785813"/>
            <a:ext cx="814387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/>
              <a:t>Два спортсмена с двух отвесных скал по сигналу одновременно стреляют по одной движущейся мишени и одновременно попадают в нее. Кто из спортсменов быстрее узнает свой результат, подойдя к мишени, если спуск начат одновременно с одинаковой скоростью. Высота одной скалы 40 м, другой 20 м, расстояние между скалами 100 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6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206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2000"/>
                                        <p:tgtEl>
                                          <p:spTgt spid="206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068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06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6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06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06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06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068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06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06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068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06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06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068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06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06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068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6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6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68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6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6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/>
                                        <p:tgtEl>
                                          <p:spTgt spid="2068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0" grpId="0"/>
      <p:bldP spid="206852" grpId="0" animBg="1"/>
      <p:bldP spid="206853" grpId="0" animBg="1"/>
      <p:bldP spid="206854" grpId="0" animBg="1"/>
      <p:bldP spid="206855" grpId="0" animBg="1"/>
      <p:bldP spid="206856" grpId="0" animBg="1"/>
      <p:bldP spid="206858" grpId="0"/>
      <p:bldP spid="206859" grpId="0"/>
      <p:bldP spid="206860" grpId="0"/>
      <p:bldP spid="206861" grpId="0"/>
      <p:bldP spid="206862" grpId="0"/>
      <p:bldP spid="206863" grpId="0"/>
      <p:bldP spid="206864" grpId="0"/>
      <p:bldP spid="206867" grpId="0" animBg="1"/>
      <p:bldP spid="206868" grpId="0"/>
      <p:bldP spid="206869" grpId="0" animBg="1"/>
      <p:bldP spid="20687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3" y="4929188"/>
            <a:ext cx="785812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14678" y="6286520"/>
            <a:ext cx="240581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физкультминутка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300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-0.02361 C -0.00382 -0.02569 -0.00486 -0.02778 -0.00486 -0.03009 C -0.00486 -0.04884 -0.02378 -0.2169 0.00157 -0.29259 C 0.00591 -0.30556 0.00539 -0.31944 0.01129 -0.33125 C 0.01441 -0.34398 0.01841 -0.35694 0.02084 -0.36991 C 0.02361 -0.38495 0.02518 -0.39815 0.03212 -0.41088 C 0.03316 -0.41505 0.03473 -0.41921 0.03542 -0.42361 C 0.03594 -0.42731 0.03611 -0.43102 0.03698 -0.43449 C 0.04011 -0.44676 0.04809 -0.4581 0.05313 -0.46898 C 0.05469 -0.47222 0.0573 -0.48102 0.05955 -0.48403 C 0.06407 -0.49005 0.06424 -0.48704 0.06927 -0.49028 C 0.07691 -0.49537 0.08056 -0.49861 0.08872 -0.50116 C 0.09289 -0.50394 0.09584 -0.50903 0.1 -0.51181 C 0.1066 -0.5162 0.11407 -0.5169 0.12084 -0.5206 C 0.1283 -0.52454 0.13386 -0.53079 0.14184 -0.53333 C 0.15018 -0.53889 0.15834 -0.54375 0.16615 -0.55069 C 0.17448 -0.5581 0.17917 -0.56389 0.18872 -0.56782 C 0.19896 -0.58218 0.21459 -0.58681 0.229 -0.59144 C 0.23438 -0.5963 0.23924 -0.59722 0.24497 -0.6 C 0.26528 -0.60972 0.28611 -0.6162 0.30643 -0.62593 C 0.53785 -0.6206 0.43212 -0.63148 0.51927 -0.61296 C 0.52674 -0.60556 0.53125 -0.60463 0.54028 -0.60231 C 0.54879 -0.59375 0.55434 -0.59468 0.56424 -0.59144 C 0.58125 -0.57431 0.55973 -0.59421 0.579 -0.58287 C 0.58125 -0.58148 0.58299 -0.57801 0.58525 -0.57639 C 0.58872 -0.57407 0.59306 -0.57384 0.59653 -0.57222 C 0.60209 -0.56157 0.62448 -0.54491 0.63386 -0.53981 C 0.64861 -0.52014 0.63143 -0.54074 0.64827 -0.52685 C 0.65348 -0.52245 0.65782 -0.51644 0.66285 -0.51181 C 0.6757 -0.50023 0.68924 -0.49005 0.70157 -0.47755 C 0.70521 -0.46759 0.71181 -0.45532 0.71771 -0.44745 C 0.72917 -0.43218 0.71476 -0.45833 0.729 -0.43449 C 0.73125 -0.43032 0.73264 -0.42523 0.73542 -0.42153 C 0.74566 -0.40787 0.75573 -0.39421 0.76615 -0.38079 C 0.77431 -0.37014 0.77674 -0.35787 0.78855 -0.35278 C 0.79306 -0.34352 0.79896 -0.33889 0.80643 -0.33565 C 0.81268 -0.32731 0.8198 -0.32037 0.8257 -0.31181 C 0.82882 -0.30718 0.83386 -0.29676 0.83386 -0.29676 C 0.83664 -0.28148 0.84618 -0.27176 0.85157 -0.2581 C 0.85261 -0.25556 0.85973 -0.23819 0.86129 -0.23009 C 0.86355 -0.21875 0.86441 -0.2081 0.86927 -0.19792 C 0.87101 -0.18634 0.8724 -0.17315 0.87726 -0.16343 C 0.87986 -0.15324 0.88299 -0.14352 0.88542 -0.13333 C 0.88646 -0.10532 0.8875 -0.09282 0.89184 -0.06898 C 0.89254 -0.04352 0.88802 -0.01898 0.89827 0.00208 C 0.89879 0.00648 0.89914 0.01088 0.9 0.01505 C 0.90087 0.01944 0.90313 0.02778 0.90313 0.02778 C 0.90452 0.04491 0.90365 0.04329 0.90643 0.05579 C 0.90747 0.06019 0.90955 0.06875 0.90955 0.06875 C 0.90903 0.07153 0.9099 0.07894 0.90799 0.07731 C 0.90521 0.07477 0.90573 0.06875 0.90469 0.06435 C 0.90278 0.05671 0.90157 0.05162 0.89827 0.04514 C 0.89775 0.03727 0.89792 0.02917 0.8967 0.02153 C 0.89566 0.01597 0.89184 0.01181 0.89028 0.00648 C 0.88802 -0.00139 0.88594 -0.00926 0.88386 -0.01736 C 0.87848 -0.03889 0.87361 -0.06134 0.86615 -0.08171 C 0.86129 -0.11713 0.84809 -0.14468 0.83386 -0.17431 C 0.82657 -0.18958 0.82414 -0.20856 0.81441 -0.22153 C 0.81198 -0.23148 0.8066 -0.23796 0.80313 -0.24745 C 0.80243 -0.24954 0.80209 -0.25185 0.80157 -0.25394 C 0.80052 -0.25764 0.79966 -0.26111 0.79827 -0.26481 C 0.78889 -0.28796 0.779 -0.31042 0.76927 -0.33333 C 0.7625 -0.34931 0.75816 -0.37037 0.7467 -0.38079 C 0.74341 -0.40741 0.73386 -0.43449 0.72726 -0.46019 C 0.72414 -0.47361 0.72032 -0.48912 0.71285 -0.49907 C 0.71025 -0.50972 0.704 -0.52431 0.6967 -0.53125 C 0.6948 -0.5331 0.69219 -0.5338 0.69028 -0.53565 C 0.68785 -0.53819 0.68611 -0.54167 0.68386 -0.54421 C 0.67674 -0.55231 0.6816 -0.54514 0.67414 -0.55069 C 0.6691 -0.5544 0.66528 -0.56181 0.65955 -0.56343 C 0.64341 -0.56806 0.62709 -0.57593 0.61111 -0.58287 C 0.59341 -0.59074 0.57674 -0.60255 0.55782 -0.60648 C 0.55261 -0.61134 0.54775 -0.61181 0.54184 -0.61505 C 0.53785 -0.61736 0.53438 -0.6213 0.53039 -0.62361 C 0.52691 -0.62569 0.52292 -0.62639 0.51927 -0.62801 C 0.47605 -0.62731 0.43334 -0.62801 0.39028 -0.62593 C 0.38837 -0.62593 0.38716 -0.62245 0.38542 -0.62153 C 0.37882 -0.61782 0.36962 -0.61667 0.36285 -0.61505 C 0.35747 -0.61366 0.3467 -0.61088 0.3467 -0.61088 C 0.32518 -0.59606 0.35712 -0.61713 0.33212 -0.6044 C 0.33039 -0.60347 0.32917 -0.60093 0.32743 -0.6 C 0.31667 -0.59398 0.30434 -0.59028 0.29341 -0.58495 C 0.28716 -0.58194 0.28039 -0.57917 0.27414 -0.57639 C 0.2724 -0.57569 0.2691 -0.57431 0.2691 -0.57431 C 0.25174 -0.55671 0.23282 -0.54653 0.21441 -0.53125 C 0.20434 -0.52269 0.21511 -0.53102 0.20157 -0.51829 C 0.18681 -0.50463 0.17014 -0.49329 0.15799 -0.47523 C 0.15539 -0.47153 0.15434 -0.4662 0.15157 -0.4625 C 0.15 -0.46042 0.14827 -0.4581 0.1467 -0.45602 C 0.14566 -0.45231 0.14514 -0.44838 0.14341 -0.44514 C 0.14236 -0.44306 0.13993 -0.44282 0.13872 -0.44097 C 0.13768 -0.43912 0.13785 -0.43657 0.13698 -0.43449 C 0.13438 -0.42847 0.13091 -0.42431 0.12743 -0.41944 C 0.12414 -0.40718 0.11962 -0.39444 0.11111 -0.38727 C 0.10764 -0.37593 0.10486 -0.36296 0.1 -0.35278 C 0.09705 -0.33565 0.0915 -0.31343 0.08698 -0.29676 C 0.08282 -0.28171 0.0849 -0.29444 0.08212 -0.28171 C 0.07761 -0.26227 0.07431 -0.24421 0.06771 -0.22593 C 0.0658 -0.20949 0.06198 -0.19329 0.05643 -0.17847 C 0.05452 -0.16713 0.05105 -0.15741 0.04827 -0.1463 C 0.04132 -0.11852 0.03351 -0.09051 0.02743 -0.0625 C 0.02639 -0.0581 0.0257 -0.05347 0.02396 -0.04954 C 0.02223 -0.04491 0.01893 -0.04144 0.01771 -0.03657 C 0.0165 -0.03171 0.01615 -0.02616 0.01441 -0.02153 C 0.01268 -0.0169 0.00799 -0.00856 0.00799 -0.00856 C 0.00643 -0.00208 0.00573 -6.93889E-18 -3.88889E-6 -6.93889E-18 " pathEditMode="relative" ptsTypes="fffffffffffffffffffffffffffffffffffffffffffffffffffffffffffffffffffffffffffffffffffffffffffffffffffffffffA">
                                      <p:cBhvr>
                                        <p:cTn id="6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857625" y="285750"/>
            <a:ext cx="1285875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14678" y="6286520"/>
            <a:ext cx="240581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физкультминутка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400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7 0.10116 C -0.00643 0.32037 -0.00799 0.53959 -0.00417 0.7588 C -0.00261 0.85417 0.00469 0.74514 0.00555 0.73334 C 0.00972 0.60718 -0.00695 0.47431 0.01354 0.35301 C 0.02135 0.24723 0.0184 0.2625 0.0184 0.09167 " pathEditMode="relative" rAng="0" ptsTypes="ffff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" y="3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88" y="1214438"/>
          <a:ext cx="7143750" cy="4071937"/>
        </p:xfrm>
        <a:graphic>
          <a:graphicData uri="http://schemas.openxmlformats.org/drawingml/2006/table">
            <a:tbl>
              <a:tblPr/>
              <a:tblGrid>
                <a:gridCol w="3214687"/>
                <a:gridCol w="3929063"/>
              </a:tblGrid>
              <a:tr h="40719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Прототипы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задания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В6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Площадь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многоугольника,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изображенного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на клетчатой бумаге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70" name="WordArt 2"/>
          <p:cNvSpPr>
            <a:spLocks noChangeArrowheads="1" noChangeShapeType="1" noTextEdit="1"/>
          </p:cNvSpPr>
          <p:nvPr/>
        </p:nvSpPr>
        <p:spPr bwMode="auto">
          <a:xfrm>
            <a:off x="1357313" y="1428750"/>
            <a:ext cx="2390775" cy="4381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1600" b="1" i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"ЕГЭ - тур"</a:t>
            </a:r>
          </a:p>
        </p:txBody>
      </p:sp>
      <p:pic>
        <p:nvPicPr>
          <p:cNvPr id="15371" name="Picture 4" descr="C:\Documents and Settings\Admin\Мои документы\Мои рисунки\ege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2071688"/>
            <a:ext cx="1943100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143000"/>
            <a:ext cx="4071937" cy="401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2006600"/>
            <a:ext cx="4024313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6250" y="714375"/>
          <a:ext cx="4572000" cy="1097280"/>
        </p:xfrm>
        <a:graphic>
          <a:graphicData uri="http://schemas.openxmlformats.org/drawingml/2006/table">
            <a:tbl>
              <a:tblPr/>
              <a:tblGrid>
                <a:gridCol w="4572000"/>
              </a:tblGrid>
              <a:tr h="1096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0105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Найти площади многоугольников, считая стороны квадратных клеток равными 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0105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ic.1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2000250"/>
            <a:ext cx="4259262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357313" y="1000125"/>
          <a:ext cx="6072187" cy="928688"/>
        </p:xfrm>
        <a:graphic>
          <a:graphicData uri="http://schemas.openxmlformats.org/drawingml/2006/table">
            <a:tbl>
              <a:tblPr/>
              <a:tblGrid>
                <a:gridCol w="6072187"/>
              </a:tblGrid>
              <a:tr h="928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0105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Найти площади многоугольников, считая стороны квадратных клеток равными 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0105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8" descr="NOTEPAD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773113"/>
            <a:ext cx="6000750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714375" y="1928813"/>
            <a:ext cx="80010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/>
              <a:t> </a:t>
            </a:r>
            <a:r>
              <a:rPr lang="ru-RU" sz="3600"/>
              <a:t>Закрепить теоретический материал по теме «Площади».</a:t>
            </a:r>
          </a:p>
          <a:p>
            <a:pPr>
              <a:buFont typeface="Arial" charset="0"/>
              <a:buChar char="•"/>
            </a:pPr>
            <a:r>
              <a:rPr lang="ru-RU" sz="3600"/>
              <a:t> Совершенствовать навыки решения задач на вычисление площадей.</a:t>
            </a:r>
          </a:p>
        </p:txBody>
      </p:sp>
      <p:sp>
        <p:nvSpPr>
          <p:cNvPr id="8195" name="Rectangle 43"/>
          <p:cNvSpPr>
            <a:spLocks noChangeArrowheads="1"/>
          </p:cNvSpPr>
          <p:nvPr/>
        </p:nvSpPr>
        <p:spPr bwMode="auto">
          <a:xfrm>
            <a:off x="0" y="1085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14375" y="928688"/>
            <a:ext cx="5043488" cy="7239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0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Цели:</a:t>
            </a:r>
          </a:p>
        </p:txBody>
      </p:sp>
      <p:pic>
        <p:nvPicPr>
          <p:cNvPr id="8197" name="Picture 2" descr="http://im0-tub-ru.yandex.net/i?id=209619085-70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755837">
            <a:off x="4662488" y="4538663"/>
            <a:ext cx="2508250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4"/>
          <p:cNvSpPr>
            <a:spLocks noChangeArrowheads="1"/>
          </p:cNvSpPr>
          <p:nvPr/>
        </p:nvSpPr>
        <p:spPr bwMode="auto">
          <a:xfrm>
            <a:off x="928688" y="1214438"/>
            <a:ext cx="742950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ru-RU" sz="3200" b="1" i="1" u="sng">
                <a:solidFill>
                  <a:srgbClr val="700000"/>
                </a:solidFill>
              </a:rPr>
              <a:t>Девиз урока</a:t>
            </a:r>
            <a:r>
              <a:rPr lang="ru-RU" sz="3600" b="1" i="1" u="sng">
                <a:solidFill>
                  <a:srgbClr val="700000"/>
                </a:solidFill>
              </a:rPr>
              <a:t>: </a:t>
            </a:r>
          </a:p>
        </p:txBody>
      </p:sp>
      <p:sp>
        <p:nvSpPr>
          <p:cNvPr id="9219" name="Прямоугольник 8"/>
          <p:cNvSpPr>
            <a:spLocks noChangeArrowheads="1"/>
          </p:cNvSpPr>
          <p:nvPr/>
        </p:nvSpPr>
        <p:spPr bwMode="auto">
          <a:xfrm>
            <a:off x="857250" y="2500313"/>
            <a:ext cx="778668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00000"/>
                </a:solidFill>
              </a:rPr>
              <a:t>"Мы столько можем, сколько знаем. Знания - сила".  </a:t>
            </a:r>
          </a:p>
          <a:p>
            <a:pPr algn="r"/>
            <a:r>
              <a:rPr lang="ru-RU" b="1" i="1">
                <a:solidFill>
                  <a:srgbClr val="700000"/>
                </a:solidFill>
              </a:rPr>
              <a:t>(Ф.БЭКОН)</a:t>
            </a:r>
            <a:endParaRPr lang="ru-RU" i="1">
              <a:solidFill>
                <a:srgbClr val="700000"/>
              </a:solidFill>
            </a:endParaRPr>
          </a:p>
        </p:txBody>
      </p:sp>
      <p:pic>
        <p:nvPicPr>
          <p:cNvPr id="9220" name="Picture 2" descr="C:\Documents and Settings\Admin\Мои документы\Мои рисунки\Russkij_yazyk_vse_vidy_rabo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34752">
            <a:off x="5072063" y="4851400"/>
            <a:ext cx="190500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23900"/>
          </a:xfrm>
        </p:spPr>
        <p:txBody>
          <a:bodyPr/>
          <a:lstStyle/>
          <a:p>
            <a:pPr algn="ctr" eaLnBrk="1" hangingPunct="1"/>
            <a:r>
              <a:rPr lang="ru-RU" sz="3800" b="1" smtClean="0">
                <a:solidFill>
                  <a:srgbClr val="C00000"/>
                </a:solidFill>
              </a:rPr>
              <a:t>Формулы площадей многоугольников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357188" y="1357313"/>
            <a:ext cx="8501062" cy="51435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mtClean="0"/>
              <a:t>  </a:t>
            </a:r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</p:txBody>
      </p:sp>
      <p:grpSp>
        <p:nvGrpSpPr>
          <p:cNvPr id="2" name="Группа 64"/>
          <p:cNvGrpSpPr>
            <a:grpSpLocks/>
          </p:cNvGrpSpPr>
          <p:nvPr/>
        </p:nvGrpSpPr>
        <p:grpSpPr bwMode="auto">
          <a:xfrm>
            <a:off x="428596" y="1571612"/>
            <a:ext cx="1643063" cy="1430338"/>
            <a:chOff x="428596" y="1571612"/>
            <a:chExt cx="1643074" cy="1429794"/>
          </a:xfrm>
          <a:solidFill>
            <a:schemeClr val="accent1"/>
          </a:solidFill>
        </p:grpSpPr>
        <p:sp>
          <p:nvSpPr>
            <p:cNvPr id="4" name="Равнобедренный треугольник 3"/>
            <p:cNvSpPr/>
            <p:nvPr/>
          </p:nvSpPr>
          <p:spPr>
            <a:xfrm>
              <a:off x="428596" y="1571612"/>
              <a:ext cx="1643074" cy="1428207"/>
            </a:xfrm>
            <a:prstGeom prst="triangl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   h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cxnSp>
          <p:nvCxnSpPr>
            <p:cNvPr id="14" name="Прямая соединительная линия 13"/>
            <p:cNvCxnSpPr>
              <a:stCxn id="4" idx="0"/>
              <a:endCxn id="4" idx="3"/>
            </p:cNvCxnSpPr>
            <p:nvPr/>
          </p:nvCxnSpPr>
          <p:spPr>
            <a:xfrm rot="16200000" flipH="1">
              <a:off x="536030" y="2286509"/>
              <a:ext cx="1428207" cy="1587"/>
            </a:xfrm>
            <a:prstGeom prst="line">
              <a:avLst/>
            </a:prstGeom>
            <a:grpFill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>
              <a:stCxn id="4" idx="0"/>
              <a:endCxn id="4" idx="3"/>
            </p:cNvCxnSpPr>
            <p:nvPr/>
          </p:nvCxnSpPr>
          <p:spPr>
            <a:xfrm rot="16200000" flipH="1">
              <a:off x="536030" y="2286509"/>
              <a:ext cx="1428207" cy="1587"/>
            </a:xfrm>
            <a:prstGeom prst="line">
              <a:avLst/>
            </a:prstGeom>
            <a:grpFill/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80" name="TextBox 26"/>
            <p:cNvSpPr txBox="1">
              <a:spLocks noChangeArrowheads="1"/>
            </p:cNvSpPr>
            <p:nvPr/>
          </p:nvSpPr>
          <p:spPr bwMode="auto">
            <a:xfrm>
              <a:off x="857227" y="2571364"/>
              <a:ext cx="357216" cy="36919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dirty="0">
                  <a:latin typeface="Constantia" pitchFamily="18" charset="0"/>
                </a:rPr>
                <a:t>a</a:t>
              </a:r>
              <a:endParaRPr lang="ru-RU" dirty="0">
                <a:latin typeface="Constantia" pitchFamily="18" charset="0"/>
              </a:endParaRPr>
            </a:p>
          </p:txBody>
        </p:sp>
      </p:grpSp>
      <p:grpSp>
        <p:nvGrpSpPr>
          <p:cNvPr id="10245" name="Группа 65"/>
          <p:cNvGrpSpPr>
            <a:grpSpLocks/>
          </p:cNvGrpSpPr>
          <p:nvPr/>
        </p:nvGrpSpPr>
        <p:grpSpPr bwMode="auto">
          <a:xfrm>
            <a:off x="2500313" y="1643063"/>
            <a:ext cx="3000375" cy="1227137"/>
            <a:chOff x="2500298" y="1643050"/>
            <a:chExt cx="3000396" cy="1226588"/>
          </a:xfrm>
        </p:grpSpPr>
        <p:sp>
          <p:nvSpPr>
            <p:cNvPr id="32" name="Параллелограмм 31"/>
            <p:cNvSpPr/>
            <p:nvPr/>
          </p:nvSpPr>
          <p:spPr>
            <a:xfrm>
              <a:off x="2500298" y="1643050"/>
              <a:ext cx="3000396" cy="1213894"/>
            </a:xfrm>
            <a:prstGeom prst="parallelogram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 rot="5400000">
              <a:off x="2179897" y="2249203"/>
              <a:ext cx="1213894" cy="1587"/>
            </a:xfrm>
            <a:prstGeom prst="line">
              <a:avLst/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95" name="TextBox 34"/>
            <p:cNvSpPr txBox="1">
              <a:spLocks noChangeArrowheads="1"/>
            </p:cNvSpPr>
            <p:nvPr/>
          </p:nvSpPr>
          <p:spPr bwMode="auto">
            <a:xfrm>
              <a:off x="3571868" y="2500306"/>
              <a:ext cx="28575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Constantia" pitchFamily="18" charset="0"/>
                </a:rPr>
                <a:t>a</a:t>
              </a:r>
              <a:endParaRPr lang="ru-RU">
                <a:latin typeface="Constantia" pitchFamily="18" charset="0"/>
              </a:endParaRPr>
            </a:p>
          </p:txBody>
        </p:sp>
        <p:sp>
          <p:nvSpPr>
            <p:cNvPr id="10296" name="TextBox 35"/>
            <p:cNvSpPr txBox="1">
              <a:spLocks noChangeArrowheads="1"/>
            </p:cNvSpPr>
            <p:nvPr/>
          </p:nvSpPr>
          <p:spPr bwMode="auto">
            <a:xfrm>
              <a:off x="2786050" y="2000240"/>
              <a:ext cx="21431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Constantia" pitchFamily="18" charset="0"/>
                </a:rPr>
                <a:t>h</a:t>
              </a:r>
              <a:endParaRPr lang="ru-RU">
                <a:latin typeface="Constantia" pitchFamily="18" charset="0"/>
              </a:endParaRPr>
            </a:p>
          </p:txBody>
        </p:sp>
      </p:grpSp>
      <p:grpSp>
        <p:nvGrpSpPr>
          <p:cNvPr id="10246" name="Группа 80"/>
          <p:cNvGrpSpPr>
            <a:grpSpLocks/>
          </p:cNvGrpSpPr>
          <p:nvPr/>
        </p:nvGrpSpPr>
        <p:grpSpPr bwMode="auto">
          <a:xfrm>
            <a:off x="6357938" y="1500188"/>
            <a:ext cx="1714500" cy="1714500"/>
            <a:chOff x="6357950" y="1500174"/>
            <a:chExt cx="1714512" cy="1715306"/>
          </a:xfrm>
        </p:grpSpPr>
        <p:sp>
          <p:nvSpPr>
            <p:cNvPr id="37" name="Ромб 36"/>
            <p:cNvSpPr/>
            <p:nvPr/>
          </p:nvSpPr>
          <p:spPr>
            <a:xfrm>
              <a:off x="6357950" y="1500174"/>
              <a:ext cx="1714512" cy="1715306"/>
            </a:xfrm>
            <a:prstGeom prst="diamon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39" name="Прямая соединительная линия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6357553" y="2356239"/>
              <a:ext cx="1715306" cy="3175"/>
            </a:xfrm>
            <a:prstGeom prst="line">
              <a:avLst/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>
              <a:stCxn id="37" idx="1"/>
              <a:endCxn id="37" idx="3"/>
            </p:cNvCxnSpPr>
            <p:nvPr/>
          </p:nvCxnSpPr>
          <p:spPr>
            <a:xfrm rot="10800000" flipH="1">
              <a:off x="6357950" y="2357827"/>
              <a:ext cx="1714512" cy="1588"/>
            </a:xfrm>
            <a:prstGeom prst="line">
              <a:avLst/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91" name="TextBox 41"/>
            <p:cNvSpPr txBox="1">
              <a:spLocks noChangeArrowheads="1"/>
            </p:cNvSpPr>
            <p:nvPr/>
          </p:nvSpPr>
          <p:spPr bwMode="auto">
            <a:xfrm>
              <a:off x="7143786" y="2572234"/>
              <a:ext cx="42862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Constantia" pitchFamily="18" charset="0"/>
                </a:rPr>
                <a:t>d1</a:t>
              </a:r>
              <a:endParaRPr lang="ru-RU">
                <a:latin typeface="Constantia" pitchFamily="18" charset="0"/>
              </a:endParaRPr>
            </a:p>
          </p:txBody>
        </p:sp>
        <p:sp>
          <p:nvSpPr>
            <p:cNvPr id="10292" name="TextBox 44"/>
            <p:cNvSpPr txBox="1">
              <a:spLocks noChangeArrowheads="1"/>
            </p:cNvSpPr>
            <p:nvPr/>
          </p:nvSpPr>
          <p:spPr bwMode="auto">
            <a:xfrm>
              <a:off x="6715155" y="2071933"/>
              <a:ext cx="42862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Constantia" pitchFamily="18" charset="0"/>
                </a:rPr>
                <a:t>d2</a:t>
              </a:r>
              <a:endParaRPr lang="ru-RU">
                <a:latin typeface="Constantia" pitchFamily="18" charset="0"/>
              </a:endParaRPr>
            </a:p>
          </p:txBody>
        </p:sp>
      </p:grpSp>
      <p:grpSp>
        <p:nvGrpSpPr>
          <p:cNvPr id="10247" name="Группа 68"/>
          <p:cNvGrpSpPr>
            <a:grpSpLocks/>
          </p:cNvGrpSpPr>
          <p:nvPr/>
        </p:nvGrpSpPr>
        <p:grpSpPr bwMode="auto">
          <a:xfrm>
            <a:off x="500063" y="4071938"/>
            <a:ext cx="2214562" cy="1441450"/>
            <a:chOff x="500034" y="4071942"/>
            <a:chExt cx="2214578" cy="1440902"/>
          </a:xfrm>
        </p:grpSpPr>
        <p:sp>
          <p:nvSpPr>
            <p:cNvPr id="59" name="Трапеция 58"/>
            <p:cNvSpPr/>
            <p:nvPr/>
          </p:nvSpPr>
          <p:spPr>
            <a:xfrm>
              <a:off x="500034" y="4143352"/>
              <a:ext cx="2214578" cy="1356797"/>
            </a:xfrm>
            <a:prstGeom prst="trapezoi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 rot="5400000">
              <a:off x="178827" y="4821749"/>
              <a:ext cx="1356796" cy="3175"/>
            </a:xfrm>
            <a:prstGeom prst="line">
              <a:avLst/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85" name="TextBox 61"/>
            <p:cNvSpPr txBox="1">
              <a:spLocks noChangeArrowheads="1"/>
            </p:cNvSpPr>
            <p:nvPr/>
          </p:nvSpPr>
          <p:spPr bwMode="auto">
            <a:xfrm>
              <a:off x="1428728" y="4071942"/>
              <a:ext cx="28575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Constantia" pitchFamily="18" charset="0"/>
                </a:rPr>
                <a:t>a</a:t>
              </a:r>
              <a:endParaRPr lang="ru-RU">
                <a:latin typeface="Constantia" pitchFamily="18" charset="0"/>
              </a:endParaRPr>
            </a:p>
          </p:txBody>
        </p:sp>
        <p:sp>
          <p:nvSpPr>
            <p:cNvPr id="10286" name="TextBox 62"/>
            <p:cNvSpPr txBox="1">
              <a:spLocks noChangeArrowheads="1"/>
            </p:cNvSpPr>
            <p:nvPr/>
          </p:nvSpPr>
          <p:spPr bwMode="auto">
            <a:xfrm>
              <a:off x="857224" y="4572008"/>
              <a:ext cx="35719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Constantia" pitchFamily="18" charset="0"/>
                </a:rPr>
                <a:t>h</a:t>
              </a:r>
              <a:endParaRPr lang="ru-RU">
                <a:latin typeface="Constantia" pitchFamily="18" charset="0"/>
              </a:endParaRPr>
            </a:p>
          </p:txBody>
        </p:sp>
        <p:sp>
          <p:nvSpPr>
            <p:cNvPr id="10287" name="TextBox 63"/>
            <p:cNvSpPr txBox="1">
              <a:spLocks noChangeArrowheads="1"/>
            </p:cNvSpPr>
            <p:nvPr/>
          </p:nvSpPr>
          <p:spPr bwMode="auto">
            <a:xfrm>
              <a:off x="1285852" y="5143512"/>
              <a:ext cx="35719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Constantia" pitchFamily="18" charset="0"/>
                </a:rPr>
                <a:t>b</a:t>
              </a:r>
              <a:endParaRPr lang="ru-RU">
                <a:latin typeface="Constantia" pitchFamily="18" charset="0"/>
              </a:endParaRPr>
            </a:p>
          </p:txBody>
        </p:sp>
      </p:grpSp>
      <p:grpSp>
        <p:nvGrpSpPr>
          <p:cNvPr id="10248" name="Группа 81"/>
          <p:cNvGrpSpPr>
            <a:grpSpLocks/>
          </p:cNvGrpSpPr>
          <p:nvPr/>
        </p:nvGrpSpPr>
        <p:grpSpPr bwMode="auto">
          <a:xfrm>
            <a:off x="3214688" y="4071938"/>
            <a:ext cx="2071687" cy="1285875"/>
            <a:chOff x="4786314" y="4143380"/>
            <a:chExt cx="2071702" cy="1285884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4786314" y="4143380"/>
              <a:ext cx="2071702" cy="128588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10280" name="Группа 73"/>
            <p:cNvGrpSpPr>
              <a:grpSpLocks/>
            </p:cNvGrpSpPr>
            <p:nvPr/>
          </p:nvGrpSpPr>
          <p:grpSpPr bwMode="auto">
            <a:xfrm>
              <a:off x="4786314" y="4143380"/>
              <a:ext cx="1285884" cy="940836"/>
              <a:chOff x="4714876" y="4071942"/>
              <a:chExt cx="1285884" cy="940836"/>
            </a:xfrm>
          </p:grpSpPr>
          <p:sp>
            <p:nvSpPr>
              <p:cNvPr id="10281" name="TextBox 71"/>
              <p:cNvSpPr txBox="1">
                <a:spLocks noChangeArrowheads="1"/>
              </p:cNvSpPr>
              <p:nvPr/>
            </p:nvSpPr>
            <p:spPr bwMode="auto">
              <a:xfrm>
                <a:off x="5643570" y="4071942"/>
                <a:ext cx="35719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b="1">
                    <a:latin typeface="Constantia" pitchFamily="18" charset="0"/>
                  </a:rPr>
                  <a:t>a</a:t>
                </a:r>
                <a:endParaRPr lang="ru-RU" b="1">
                  <a:latin typeface="Constantia" pitchFamily="18" charset="0"/>
                </a:endParaRPr>
              </a:p>
            </p:txBody>
          </p:sp>
          <p:sp>
            <p:nvSpPr>
              <p:cNvPr id="10282" name="TextBox 72"/>
              <p:cNvSpPr txBox="1">
                <a:spLocks noChangeArrowheads="1"/>
              </p:cNvSpPr>
              <p:nvPr/>
            </p:nvSpPr>
            <p:spPr bwMode="auto">
              <a:xfrm>
                <a:off x="4714876" y="4643446"/>
                <a:ext cx="35719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b="1">
                    <a:latin typeface="Constantia" pitchFamily="18" charset="0"/>
                  </a:rPr>
                  <a:t>b</a:t>
                </a:r>
                <a:endParaRPr lang="ru-RU" b="1">
                  <a:latin typeface="Constantia" pitchFamily="18" charset="0"/>
                </a:endParaRPr>
              </a:p>
            </p:txBody>
          </p:sp>
        </p:grpSp>
      </p:grpSp>
      <p:grpSp>
        <p:nvGrpSpPr>
          <p:cNvPr id="10249" name="Группа 47"/>
          <p:cNvGrpSpPr>
            <a:grpSpLocks/>
          </p:cNvGrpSpPr>
          <p:nvPr/>
        </p:nvGrpSpPr>
        <p:grpSpPr bwMode="auto">
          <a:xfrm>
            <a:off x="7429500" y="4000500"/>
            <a:ext cx="1285875" cy="1727200"/>
            <a:chOff x="7072330" y="4000504"/>
            <a:chExt cx="1285881" cy="1726794"/>
          </a:xfrm>
        </p:grpSpPr>
        <p:sp>
          <p:nvSpPr>
            <p:cNvPr id="44" name="Прямоугольный треугольник 43"/>
            <p:cNvSpPr/>
            <p:nvPr/>
          </p:nvSpPr>
          <p:spPr>
            <a:xfrm rot="16200000">
              <a:off x="6786784" y="4286050"/>
              <a:ext cx="1714097" cy="1143005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277" name="TextBox 26"/>
            <p:cNvSpPr txBox="1">
              <a:spLocks noChangeArrowheads="1"/>
            </p:cNvSpPr>
            <p:nvPr/>
          </p:nvSpPr>
          <p:spPr bwMode="auto">
            <a:xfrm>
              <a:off x="7500958" y="5357826"/>
              <a:ext cx="357188" cy="369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Constantia" pitchFamily="18" charset="0"/>
                </a:rPr>
                <a:t>a</a:t>
              </a:r>
              <a:endParaRPr lang="ru-RU">
                <a:latin typeface="Constantia" pitchFamily="18" charset="0"/>
              </a:endParaRPr>
            </a:p>
          </p:txBody>
        </p:sp>
        <p:sp>
          <p:nvSpPr>
            <p:cNvPr id="10278" name="TextBox 63"/>
            <p:cNvSpPr txBox="1">
              <a:spLocks noChangeArrowheads="1"/>
            </p:cNvSpPr>
            <p:nvPr/>
          </p:nvSpPr>
          <p:spPr bwMode="auto">
            <a:xfrm>
              <a:off x="8001024" y="4857760"/>
              <a:ext cx="357187" cy="369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Constantia" pitchFamily="18" charset="0"/>
                </a:rPr>
                <a:t>b</a:t>
              </a:r>
              <a:endParaRPr lang="ru-RU">
                <a:latin typeface="Constantia" pitchFamily="18" charset="0"/>
              </a:endParaRPr>
            </a:p>
          </p:txBody>
        </p:sp>
      </p:grpSp>
      <p:sp>
        <p:nvSpPr>
          <p:cNvPr id="10250" name="Rectangle 3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251" name="Rectangle 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252" name="Rectangle 40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0253" name="Rectangle 4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134" name="Picture 4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" y="3071813"/>
            <a:ext cx="159543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5" name="Rectangle 43"/>
          <p:cNvSpPr>
            <a:spLocks noChangeArrowheads="1"/>
          </p:cNvSpPr>
          <p:nvPr/>
        </p:nvSpPr>
        <p:spPr bwMode="auto">
          <a:xfrm>
            <a:off x="0" y="1085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0256" name="Rectangle 4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137" name="Picture 4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38" y="3000375"/>
            <a:ext cx="1928812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8" name="Rectangle 46"/>
          <p:cNvSpPr>
            <a:spLocks noChangeArrowheads="1"/>
          </p:cNvSpPr>
          <p:nvPr/>
        </p:nvSpPr>
        <p:spPr bwMode="auto">
          <a:xfrm>
            <a:off x="0" y="819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0259" name="Rectangle 4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140" name="Picture 4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25" y="5429250"/>
            <a:ext cx="17145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1" name="Rectangle 49"/>
          <p:cNvSpPr>
            <a:spLocks noChangeArrowheads="1"/>
          </p:cNvSpPr>
          <p:nvPr/>
        </p:nvSpPr>
        <p:spPr bwMode="auto">
          <a:xfrm>
            <a:off x="0" y="819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0262" name="Rectangle 5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143" name="Picture 5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00" y="5715000"/>
            <a:ext cx="1500188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4" name="Rectangle 52"/>
          <p:cNvSpPr>
            <a:spLocks noChangeArrowheads="1"/>
          </p:cNvSpPr>
          <p:nvPr/>
        </p:nvSpPr>
        <p:spPr bwMode="auto">
          <a:xfrm>
            <a:off x="0" y="1143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0265" name="Rectangle 5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146" name="Picture 5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25" y="3071813"/>
            <a:ext cx="1871663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7" name="Rectangle 55"/>
          <p:cNvSpPr>
            <a:spLocks noChangeArrowheads="1"/>
          </p:cNvSpPr>
          <p:nvPr/>
        </p:nvSpPr>
        <p:spPr bwMode="auto">
          <a:xfrm>
            <a:off x="0" y="1143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0268" name="Rectangle 5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149" name="Picture 5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8" y="5572125"/>
            <a:ext cx="252095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0" name="Rectangle 58"/>
          <p:cNvSpPr>
            <a:spLocks noChangeArrowheads="1"/>
          </p:cNvSpPr>
          <p:nvPr/>
        </p:nvSpPr>
        <p:spPr bwMode="auto">
          <a:xfrm>
            <a:off x="0" y="1143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929313" y="4143375"/>
            <a:ext cx="1071562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272" name="TextBox 71"/>
          <p:cNvSpPr txBox="1">
            <a:spLocks noChangeArrowheads="1"/>
          </p:cNvSpPr>
          <p:nvPr/>
        </p:nvSpPr>
        <p:spPr bwMode="auto">
          <a:xfrm>
            <a:off x="6715125" y="4286250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Constantia" pitchFamily="18" charset="0"/>
              </a:rPr>
              <a:t>a</a:t>
            </a:r>
            <a:endParaRPr lang="ru-RU" b="1">
              <a:latin typeface="Constantia" pitchFamily="18" charset="0"/>
            </a:endParaRPr>
          </a:p>
        </p:txBody>
      </p:sp>
      <p:sp>
        <p:nvSpPr>
          <p:cNvPr id="10273" name="TextBox 71"/>
          <p:cNvSpPr txBox="1">
            <a:spLocks noChangeArrowheads="1"/>
          </p:cNvSpPr>
          <p:nvPr/>
        </p:nvSpPr>
        <p:spPr bwMode="auto">
          <a:xfrm>
            <a:off x="6286500" y="500062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Constantia" pitchFamily="18" charset="0"/>
              </a:rPr>
              <a:t>a</a:t>
            </a:r>
            <a:endParaRPr lang="ru-RU" b="1">
              <a:latin typeface="Constantia" pitchFamily="18" charset="0"/>
            </a:endParaRPr>
          </a:p>
        </p:txBody>
      </p:sp>
      <p:sp>
        <p:nvSpPr>
          <p:cNvPr id="10274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155" name="Picture 5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38" y="5357813"/>
            <a:ext cx="111918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786063" y="4000500"/>
            <a:ext cx="5929312" cy="7239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0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Теорема Пифагора:</a:t>
            </a:r>
          </a:p>
        </p:txBody>
      </p:sp>
      <p:grpSp>
        <p:nvGrpSpPr>
          <p:cNvPr id="11267" name="Группа 12"/>
          <p:cNvGrpSpPr>
            <a:grpSpLocks/>
          </p:cNvGrpSpPr>
          <p:nvPr/>
        </p:nvGrpSpPr>
        <p:grpSpPr bwMode="auto">
          <a:xfrm>
            <a:off x="642938" y="2428875"/>
            <a:ext cx="2857500" cy="3717925"/>
            <a:chOff x="642910" y="2428868"/>
            <a:chExt cx="2857500" cy="3717925"/>
          </a:xfrm>
        </p:grpSpPr>
        <p:grpSp>
          <p:nvGrpSpPr>
            <p:cNvPr id="11272" name="Группа 10"/>
            <p:cNvGrpSpPr>
              <a:grpSpLocks/>
            </p:cNvGrpSpPr>
            <p:nvPr/>
          </p:nvGrpSpPr>
          <p:grpSpPr bwMode="auto">
            <a:xfrm>
              <a:off x="642910" y="2428868"/>
              <a:ext cx="2857500" cy="3717925"/>
              <a:chOff x="1357313" y="2143125"/>
              <a:chExt cx="2857500" cy="3717925"/>
            </a:xfrm>
          </p:grpSpPr>
          <p:sp>
            <p:nvSpPr>
              <p:cNvPr id="4" name="Прямоугольный треугольник 3"/>
              <p:cNvSpPr/>
              <p:nvPr/>
            </p:nvSpPr>
            <p:spPr>
              <a:xfrm>
                <a:off x="1357313" y="2143125"/>
                <a:ext cx="2857500" cy="3571875"/>
              </a:xfrm>
              <a:prstGeom prst="rt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1275" name="TextBox 63"/>
              <p:cNvSpPr txBox="1">
                <a:spLocks noChangeArrowheads="1"/>
              </p:cNvSpPr>
              <p:nvPr/>
            </p:nvSpPr>
            <p:spPr bwMode="auto">
              <a:xfrm>
                <a:off x="1357313" y="4214813"/>
                <a:ext cx="357187" cy="584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3200" b="1">
                    <a:latin typeface="Constantia" pitchFamily="18" charset="0"/>
                  </a:rPr>
                  <a:t>b</a:t>
                </a:r>
                <a:endParaRPr lang="ru-RU" sz="3200" b="1">
                  <a:latin typeface="Constantia" pitchFamily="18" charset="0"/>
                </a:endParaRPr>
              </a:p>
            </p:txBody>
          </p:sp>
          <p:sp>
            <p:nvSpPr>
              <p:cNvPr id="11276" name="TextBox 63"/>
              <p:cNvSpPr txBox="1">
                <a:spLocks noChangeArrowheads="1"/>
              </p:cNvSpPr>
              <p:nvPr/>
            </p:nvSpPr>
            <p:spPr bwMode="auto">
              <a:xfrm>
                <a:off x="2500313" y="5214938"/>
                <a:ext cx="357187" cy="6461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3600" b="1">
                    <a:latin typeface="Constantia" pitchFamily="18" charset="0"/>
                  </a:rPr>
                  <a:t>a</a:t>
                </a:r>
                <a:endParaRPr lang="ru-RU" sz="3600" b="1">
                  <a:latin typeface="Constantia" pitchFamily="18" charset="0"/>
                </a:endParaRPr>
              </a:p>
            </p:txBody>
          </p:sp>
        </p:grpSp>
        <p:sp>
          <p:nvSpPr>
            <p:cNvPr id="11273" name="TextBox 63"/>
            <p:cNvSpPr txBox="1">
              <a:spLocks noChangeArrowheads="1"/>
            </p:cNvSpPr>
            <p:nvPr/>
          </p:nvSpPr>
          <p:spPr bwMode="auto">
            <a:xfrm>
              <a:off x="1928794" y="4286256"/>
              <a:ext cx="357187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600" b="1">
                  <a:latin typeface="Constantia" pitchFamily="18" charset="0"/>
                </a:rPr>
                <a:t>c</a:t>
              </a:r>
              <a:endParaRPr lang="ru-RU" sz="3600" b="1">
                <a:latin typeface="Constantia" pitchFamily="18" charset="0"/>
              </a:endParaRPr>
            </a:p>
          </p:txBody>
        </p:sp>
      </p:grp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331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5" y="5000625"/>
            <a:ext cx="42100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10" descr="http://isolde.ucoz.ru/_pu/0/34454600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50" y="642938"/>
            <a:ext cx="23939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Прямоугольник 11"/>
          <p:cNvSpPr>
            <a:spLocks noChangeArrowheads="1"/>
          </p:cNvSpPr>
          <p:nvPr/>
        </p:nvSpPr>
        <p:spPr bwMode="auto">
          <a:xfrm>
            <a:off x="5072063" y="1071563"/>
            <a:ext cx="34290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/>
              <a:t>Пифагор Самосский (570 — 490 гг. до н. э.) — древнегреческий философ и математик, создатель религиозно-философской школы пифагорейцев.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Oval 2"/>
          <p:cNvSpPr>
            <a:spLocks noChangeArrowheads="1"/>
          </p:cNvSpPr>
          <p:nvPr/>
        </p:nvSpPr>
        <p:spPr bwMode="auto">
          <a:xfrm>
            <a:off x="0" y="0"/>
            <a:ext cx="935038" cy="9144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latin typeface="Times New Roman" pitchFamily="18" charset="0"/>
              </a:rPr>
              <a:t>1</a:t>
            </a:r>
            <a:r>
              <a:rPr lang="ru-RU" sz="2800" b="1">
                <a:latin typeface="Times New Roman" pitchFamily="18" charset="0"/>
              </a:rPr>
              <a:t>.</a:t>
            </a:r>
          </a:p>
        </p:txBody>
      </p:sp>
      <p:sp>
        <p:nvSpPr>
          <p:cNvPr id="1029" name="Rectangle 3"/>
          <p:cNvSpPr>
            <a:spLocks noChangeArrowheads="1"/>
          </p:cNvSpPr>
          <p:nvPr/>
        </p:nvSpPr>
        <p:spPr bwMode="auto">
          <a:xfrm>
            <a:off x="357188" y="1643063"/>
            <a:ext cx="1873250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Найти:</a:t>
            </a:r>
          </a:p>
        </p:txBody>
      </p:sp>
      <p:sp>
        <p:nvSpPr>
          <p:cNvPr id="1030" name="Rectangle 22"/>
          <p:cNvSpPr>
            <a:spLocks noChangeArrowheads="1"/>
          </p:cNvSpPr>
          <p:nvPr/>
        </p:nvSpPr>
        <p:spPr bwMode="auto">
          <a:xfrm>
            <a:off x="1258888" y="260350"/>
            <a:ext cx="1873250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Дано:</a:t>
            </a:r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3214688" y="690563"/>
            <a:ext cx="5256212" cy="792162"/>
            <a:chOff x="1837" y="799"/>
            <a:chExt cx="3311" cy="499"/>
          </a:xfrm>
        </p:grpSpPr>
        <p:sp>
          <p:nvSpPr>
            <p:cNvPr id="1051" name="Rectangle 38"/>
            <p:cNvSpPr>
              <a:spLocks noChangeArrowheads="1"/>
            </p:cNvSpPr>
            <p:nvPr/>
          </p:nvSpPr>
          <p:spPr bwMode="auto">
            <a:xfrm>
              <a:off x="1837" y="799"/>
              <a:ext cx="3311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800" b="1" i="1">
                <a:latin typeface="Times New Roman" pitchFamily="18" charset="0"/>
              </a:endParaRPr>
            </a:p>
          </p:txBody>
        </p:sp>
        <p:graphicFrame>
          <p:nvGraphicFramePr>
            <p:cNvPr id="1027" name="Object 3"/>
            <p:cNvGraphicFramePr>
              <a:graphicFrameLocks noChangeAspect="1"/>
            </p:cNvGraphicFramePr>
            <p:nvPr/>
          </p:nvGraphicFramePr>
          <p:xfrm>
            <a:off x="2352" y="820"/>
            <a:ext cx="1138" cy="349"/>
          </p:xfrm>
          <a:graphic>
            <a:graphicData uri="http://schemas.openxmlformats.org/presentationml/2006/ole">
              <p:oleObj spid="_x0000_s1027" name="Формула" r:id="rId3" imgW="571320" imgH="177480" progId="Equation.3">
                <p:embed/>
              </p:oleObj>
            </a:graphicData>
          </a:graphic>
        </p:graphicFrame>
      </p:grpSp>
      <p:sp>
        <p:nvSpPr>
          <p:cNvPr id="1032" name="AutoShape 40"/>
          <p:cNvSpPr>
            <a:spLocks noChangeArrowheads="1"/>
          </p:cNvSpPr>
          <p:nvPr/>
        </p:nvSpPr>
        <p:spPr bwMode="auto">
          <a:xfrm>
            <a:off x="2411413" y="2708275"/>
            <a:ext cx="5761037" cy="2881313"/>
          </a:xfrm>
          <a:prstGeom prst="parallelogram">
            <a:avLst>
              <a:gd name="adj" fmla="val 49986"/>
            </a:avLst>
          </a:prstGeom>
          <a:noFill/>
          <a:ln w="44450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33" name="Text Box 42"/>
          <p:cNvSpPr txBox="1">
            <a:spLocks noChangeArrowheads="1"/>
          </p:cNvSpPr>
          <p:nvPr/>
        </p:nvSpPr>
        <p:spPr bwMode="auto">
          <a:xfrm>
            <a:off x="1979613" y="5445125"/>
            <a:ext cx="420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А</a:t>
            </a:r>
          </a:p>
        </p:txBody>
      </p:sp>
      <p:sp>
        <p:nvSpPr>
          <p:cNvPr id="1034" name="Text Box 43"/>
          <p:cNvSpPr txBox="1">
            <a:spLocks noChangeArrowheads="1"/>
          </p:cNvSpPr>
          <p:nvPr/>
        </p:nvSpPr>
        <p:spPr bwMode="auto">
          <a:xfrm>
            <a:off x="3419475" y="2205038"/>
            <a:ext cx="420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B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1035" name="Text Box 44"/>
          <p:cNvSpPr txBox="1">
            <a:spLocks noChangeArrowheads="1"/>
          </p:cNvSpPr>
          <p:nvPr/>
        </p:nvSpPr>
        <p:spPr bwMode="auto">
          <a:xfrm>
            <a:off x="8101013" y="2205038"/>
            <a:ext cx="420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C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1036" name="Text Box 45"/>
          <p:cNvSpPr txBox="1">
            <a:spLocks noChangeArrowheads="1"/>
          </p:cNvSpPr>
          <p:nvPr/>
        </p:nvSpPr>
        <p:spPr bwMode="auto">
          <a:xfrm>
            <a:off x="6659563" y="5516563"/>
            <a:ext cx="420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D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1037" name="Text Box 54"/>
          <p:cNvSpPr txBox="1">
            <a:spLocks noChangeArrowheads="1"/>
          </p:cNvSpPr>
          <p:nvPr/>
        </p:nvSpPr>
        <p:spPr bwMode="auto">
          <a:xfrm>
            <a:off x="3635375" y="5589588"/>
            <a:ext cx="420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K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13368" name="AutoShape 56"/>
          <p:cNvSpPr>
            <a:spLocks noChangeArrowheads="1"/>
          </p:cNvSpPr>
          <p:nvPr/>
        </p:nvSpPr>
        <p:spPr bwMode="auto">
          <a:xfrm>
            <a:off x="2411413" y="2708275"/>
            <a:ext cx="5761037" cy="2881313"/>
          </a:xfrm>
          <a:prstGeom prst="parallelogram">
            <a:avLst>
              <a:gd name="adj" fmla="val 49986"/>
            </a:avLst>
          </a:prstGeom>
          <a:gradFill rotWithShape="1">
            <a:gsLst>
              <a:gs pos="0">
                <a:srgbClr val="FF99CC"/>
              </a:gs>
              <a:gs pos="50000">
                <a:srgbClr val="FFFFFF"/>
              </a:gs>
              <a:gs pos="100000">
                <a:srgbClr val="FF99CC"/>
              </a:gs>
            </a:gsLst>
            <a:lin ang="2700000" scaled="1"/>
          </a:gradFill>
          <a:ln w="3175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39" name="Freeform 57"/>
          <p:cNvSpPr>
            <a:spLocks/>
          </p:cNvSpPr>
          <p:nvPr/>
        </p:nvSpPr>
        <p:spPr bwMode="auto">
          <a:xfrm>
            <a:off x="3851275" y="2708275"/>
            <a:ext cx="26988" cy="2863850"/>
          </a:xfrm>
          <a:custGeom>
            <a:avLst/>
            <a:gdLst>
              <a:gd name="T0" fmla="*/ 0 w 17"/>
              <a:gd name="T1" fmla="*/ 0 h 1804"/>
              <a:gd name="T2" fmla="*/ 2147483647 w 17"/>
              <a:gd name="T3" fmla="*/ 2147483647 h 1804"/>
              <a:gd name="T4" fmla="*/ 0 60000 65536"/>
              <a:gd name="T5" fmla="*/ 0 60000 65536"/>
              <a:gd name="T6" fmla="*/ 0 w 17"/>
              <a:gd name="T7" fmla="*/ 0 h 1804"/>
              <a:gd name="T8" fmla="*/ 17 w 17"/>
              <a:gd name="T9" fmla="*/ 1804 h 180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" h="1804">
                <a:moveTo>
                  <a:pt x="0" y="0"/>
                </a:moveTo>
                <a:lnTo>
                  <a:pt x="17" y="1804"/>
                </a:lnTo>
              </a:path>
            </a:pathLst>
          </a:custGeom>
          <a:noFill/>
          <a:ln w="444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0" name="Freeform 58"/>
          <p:cNvSpPr>
            <a:spLocks/>
          </p:cNvSpPr>
          <p:nvPr/>
        </p:nvSpPr>
        <p:spPr bwMode="auto">
          <a:xfrm rot="5400000">
            <a:off x="3511550" y="5210175"/>
            <a:ext cx="336550" cy="374650"/>
          </a:xfrm>
          <a:custGeom>
            <a:avLst/>
            <a:gdLst>
              <a:gd name="T0" fmla="*/ 0 w 212"/>
              <a:gd name="T1" fmla="*/ 0 h 237"/>
              <a:gd name="T2" fmla="*/ 0 w 212"/>
              <a:gd name="T3" fmla="*/ 2147483647 h 237"/>
              <a:gd name="T4" fmla="*/ 2147483647 w 212"/>
              <a:gd name="T5" fmla="*/ 2147483647 h 237"/>
              <a:gd name="T6" fmla="*/ 0 60000 65536"/>
              <a:gd name="T7" fmla="*/ 0 60000 65536"/>
              <a:gd name="T8" fmla="*/ 0 60000 65536"/>
              <a:gd name="T9" fmla="*/ 0 w 212"/>
              <a:gd name="T10" fmla="*/ 0 h 237"/>
              <a:gd name="T11" fmla="*/ 212 w 212"/>
              <a:gd name="T12" fmla="*/ 237 h 23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" h="237">
                <a:moveTo>
                  <a:pt x="0" y="0"/>
                </a:moveTo>
                <a:lnTo>
                  <a:pt x="0" y="237"/>
                </a:lnTo>
                <a:lnTo>
                  <a:pt x="212" y="237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1" name="Text Box 59"/>
          <p:cNvSpPr txBox="1">
            <a:spLocks noChangeArrowheads="1"/>
          </p:cNvSpPr>
          <p:nvPr/>
        </p:nvSpPr>
        <p:spPr bwMode="auto">
          <a:xfrm>
            <a:off x="3851275" y="3933825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6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1042" name="Freeform 60"/>
          <p:cNvSpPr>
            <a:spLocks/>
          </p:cNvSpPr>
          <p:nvPr/>
        </p:nvSpPr>
        <p:spPr bwMode="auto">
          <a:xfrm>
            <a:off x="3060700" y="5445125"/>
            <a:ext cx="14288" cy="315913"/>
          </a:xfrm>
          <a:custGeom>
            <a:avLst/>
            <a:gdLst>
              <a:gd name="T0" fmla="*/ 0 w 9"/>
              <a:gd name="T1" fmla="*/ 0 h 199"/>
              <a:gd name="T2" fmla="*/ 2147483647 w 9"/>
              <a:gd name="T3" fmla="*/ 2147483647 h 199"/>
              <a:gd name="T4" fmla="*/ 0 60000 65536"/>
              <a:gd name="T5" fmla="*/ 0 60000 65536"/>
              <a:gd name="T6" fmla="*/ 0 w 9"/>
              <a:gd name="T7" fmla="*/ 0 h 199"/>
              <a:gd name="T8" fmla="*/ 9 w 9"/>
              <a:gd name="T9" fmla="*/ 199 h 19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" h="199">
                <a:moveTo>
                  <a:pt x="0" y="0"/>
                </a:moveTo>
                <a:lnTo>
                  <a:pt x="9" y="199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3" name="Freeform 61"/>
          <p:cNvSpPr>
            <a:spLocks/>
          </p:cNvSpPr>
          <p:nvPr/>
        </p:nvSpPr>
        <p:spPr bwMode="auto">
          <a:xfrm>
            <a:off x="3132138" y="5445125"/>
            <a:ext cx="14287" cy="315913"/>
          </a:xfrm>
          <a:custGeom>
            <a:avLst/>
            <a:gdLst>
              <a:gd name="T0" fmla="*/ 0 w 9"/>
              <a:gd name="T1" fmla="*/ 0 h 199"/>
              <a:gd name="T2" fmla="*/ 2147483647 w 9"/>
              <a:gd name="T3" fmla="*/ 2147483647 h 199"/>
              <a:gd name="T4" fmla="*/ 0 60000 65536"/>
              <a:gd name="T5" fmla="*/ 0 60000 65536"/>
              <a:gd name="T6" fmla="*/ 0 w 9"/>
              <a:gd name="T7" fmla="*/ 0 h 199"/>
              <a:gd name="T8" fmla="*/ 9 w 9"/>
              <a:gd name="T9" fmla="*/ 199 h 19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" h="199">
                <a:moveTo>
                  <a:pt x="0" y="0"/>
                </a:moveTo>
                <a:lnTo>
                  <a:pt x="9" y="199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4" name="Freeform 62"/>
          <p:cNvSpPr>
            <a:spLocks/>
          </p:cNvSpPr>
          <p:nvPr/>
        </p:nvSpPr>
        <p:spPr bwMode="auto">
          <a:xfrm>
            <a:off x="5364163" y="5445125"/>
            <a:ext cx="14287" cy="315913"/>
          </a:xfrm>
          <a:custGeom>
            <a:avLst/>
            <a:gdLst>
              <a:gd name="T0" fmla="*/ 0 w 9"/>
              <a:gd name="T1" fmla="*/ 0 h 199"/>
              <a:gd name="T2" fmla="*/ 2147483647 w 9"/>
              <a:gd name="T3" fmla="*/ 2147483647 h 199"/>
              <a:gd name="T4" fmla="*/ 0 60000 65536"/>
              <a:gd name="T5" fmla="*/ 0 60000 65536"/>
              <a:gd name="T6" fmla="*/ 0 w 9"/>
              <a:gd name="T7" fmla="*/ 0 h 199"/>
              <a:gd name="T8" fmla="*/ 9 w 9"/>
              <a:gd name="T9" fmla="*/ 199 h 19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" h="199">
                <a:moveTo>
                  <a:pt x="0" y="0"/>
                </a:moveTo>
                <a:lnTo>
                  <a:pt x="9" y="199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5" name="Freeform 63"/>
          <p:cNvSpPr>
            <a:spLocks/>
          </p:cNvSpPr>
          <p:nvPr/>
        </p:nvSpPr>
        <p:spPr bwMode="auto">
          <a:xfrm>
            <a:off x="5435600" y="5445125"/>
            <a:ext cx="14288" cy="315913"/>
          </a:xfrm>
          <a:custGeom>
            <a:avLst/>
            <a:gdLst>
              <a:gd name="T0" fmla="*/ 0 w 9"/>
              <a:gd name="T1" fmla="*/ 0 h 199"/>
              <a:gd name="T2" fmla="*/ 2147483647 w 9"/>
              <a:gd name="T3" fmla="*/ 2147483647 h 199"/>
              <a:gd name="T4" fmla="*/ 0 60000 65536"/>
              <a:gd name="T5" fmla="*/ 0 60000 65536"/>
              <a:gd name="T6" fmla="*/ 0 w 9"/>
              <a:gd name="T7" fmla="*/ 0 h 199"/>
              <a:gd name="T8" fmla="*/ 9 w 9"/>
              <a:gd name="T9" fmla="*/ 199 h 19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" h="199">
                <a:moveTo>
                  <a:pt x="0" y="0"/>
                </a:moveTo>
                <a:lnTo>
                  <a:pt x="9" y="199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6" name="Freeform 64"/>
          <p:cNvSpPr>
            <a:spLocks/>
          </p:cNvSpPr>
          <p:nvPr/>
        </p:nvSpPr>
        <p:spPr bwMode="auto">
          <a:xfrm rot="944908">
            <a:off x="2484438" y="5300663"/>
            <a:ext cx="358775" cy="266700"/>
          </a:xfrm>
          <a:custGeom>
            <a:avLst/>
            <a:gdLst>
              <a:gd name="T0" fmla="*/ 0 w 455"/>
              <a:gd name="T1" fmla="*/ 2147483647 h 331"/>
              <a:gd name="T2" fmla="*/ 2147483647 w 455"/>
              <a:gd name="T3" fmla="*/ 2147483647 h 331"/>
              <a:gd name="T4" fmla="*/ 2147483647 w 455"/>
              <a:gd name="T5" fmla="*/ 2147483647 h 331"/>
              <a:gd name="T6" fmla="*/ 2147483647 w 455"/>
              <a:gd name="T7" fmla="*/ 2147483647 h 331"/>
              <a:gd name="T8" fmla="*/ 2147483647 w 455"/>
              <a:gd name="T9" fmla="*/ 2147483647 h 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5"/>
              <a:gd name="T16" fmla="*/ 0 h 331"/>
              <a:gd name="T17" fmla="*/ 455 w 455"/>
              <a:gd name="T18" fmla="*/ 331 h 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5" h="331">
                <a:moveTo>
                  <a:pt x="0" y="8"/>
                </a:moveTo>
                <a:cubicBezTo>
                  <a:pt x="23" y="8"/>
                  <a:pt x="96" y="0"/>
                  <a:pt x="141" y="9"/>
                </a:cubicBezTo>
                <a:cubicBezTo>
                  <a:pt x="186" y="18"/>
                  <a:pt x="227" y="30"/>
                  <a:pt x="268" y="60"/>
                </a:cubicBezTo>
                <a:cubicBezTo>
                  <a:pt x="309" y="90"/>
                  <a:pt x="356" y="142"/>
                  <a:pt x="387" y="187"/>
                </a:cubicBezTo>
                <a:cubicBezTo>
                  <a:pt x="418" y="232"/>
                  <a:pt x="441" y="301"/>
                  <a:pt x="455" y="331"/>
                </a:cubicBezTo>
              </a:path>
            </a:pathLst>
          </a:custGeom>
          <a:noFill/>
          <a:ln w="349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7" name="Text Box 65"/>
          <p:cNvSpPr txBox="1">
            <a:spLocks noChangeArrowheads="1"/>
          </p:cNvSpPr>
          <p:nvPr/>
        </p:nvSpPr>
        <p:spPr bwMode="auto">
          <a:xfrm>
            <a:off x="2627313" y="4941888"/>
            <a:ext cx="660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45</a:t>
            </a:r>
            <a:r>
              <a:rPr lang="en-US" sz="2800" b="1" baseline="30000">
                <a:latin typeface="Times New Roman" pitchFamily="18" charset="0"/>
              </a:rPr>
              <a:t>0</a:t>
            </a:r>
            <a:endParaRPr lang="ru-RU" sz="2800" b="1">
              <a:latin typeface="Times New Roman" pitchFamily="18" charset="0"/>
            </a:endParaRPr>
          </a:p>
        </p:txBody>
      </p:sp>
      <p:grpSp>
        <p:nvGrpSpPr>
          <p:cNvPr id="3" name="Group 66"/>
          <p:cNvGrpSpPr>
            <a:grpSpLocks/>
          </p:cNvGrpSpPr>
          <p:nvPr/>
        </p:nvGrpSpPr>
        <p:grpSpPr bwMode="auto">
          <a:xfrm>
            <a:off x="468313" y="1268413"/>
            <a:ext cx="5256212" cy="817562"/>
            <a:chOff x="1837" y="799"/>
            <a:chExt cx="3311" cy="515"/>
          </a:xfrm>
        </p:grpSpPr>
        <p:sp>
          <p:nvSpPr>
            <p:cNvPr id="1050" name="Rectangle 67"/>
            <p:cNvSpPr>
              <a:spLocks noChangeArrowheads="1"/>
            </p:cNvSpPr>
            <p:nvPr/>
          </p:nvSpPr>
          <p:spPr bwMode="auto">
            <a:xfrm>
              <a:off x="1837" y="799"/>
              <a:ext cx="3311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800" b="1" i="1">
                <a:latin typeface="Times New Roman" pitchFamily="18" charset="0"/>
              </a:endParaRPr>
            </a:p>
          </p:txBody>
        </p:sp>
        <p:graphicFrame>
          <p:nvGraphicFramePr>
            <p:cNvPr id="1026" name="Object 2"/>
            <p:cNvGraphicFramePr>
              <a:graphicFrameLocks noChangeAspect="1"/>
            </p:cNvGraphicFramePr>
            <p:nvPr/>
          </p:nvGraphicFramePr>
          <p:xfrm>
            <a:off x="3137" y="865"/>
            <a:ext cx="756" cy="449"/>
          </p:xfrm>
          <a:graphic>
            <a:graphicData uri="http://schemas.openxmlformats.org/presentationml/2006/ole">
              <p:oleObj spid="_x0000_s1026" name="Формула" r:id="rId4" imgW="381000" imgH="228600" progId="Equation.3">
                <p:embed/>
              </p:oleObj>
            </a:graphicData>
          </a:graphic>
        </p:graphicFrame>
      </p:grpSp>
      <p:sp>
        <p:nvSpPr>
          <p:cNvPr id="1049" name="TextBox 3"/>
          <p:cNvSpPr txBox="1">
            <a:spLocks noChangeArrowheads="1"/>
          </p:cNvSpPr>
          <p:nvPr/>
        </p:nvSpPr>
        <p:spPr bwMode="auto">
          <a:xfrm>
            <a:off x="5843588" y="895350"/>
            <a:ext cx="2184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параллелограмм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1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6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Oval 2"/>
          <p:cNvSpPr>
            <a:spLocks noChangeArrowheads="1"/>
          </p:cNvSpPr>
          <p:nvPr/>
        </p:nvSpPr>
        <p:spPr bwMode="auto">
          <a:xfrm>
            <a:off x="0" y="0"/>
            <a:ext cx="935038" cy="9144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latin typeface="Times New Roman" pitchFamily="18" charset="0"/>
              </a:rPr>
              <a:t>2</a:t>
            </a:r>
            <a:r>
              <a:rPr lang="ru-RU" sz="2800" b="1">
                <a:latin typeface="Times New Roman" pitchFamily="18" charset="0"/>
              </a:rPr>
              <a:t>.</a:t>
            </a:r>
          </a:p>
        </p:txBody>
      </p:sp>
      <p:sp>
        <p:nvSpPr>
          <p:cNvPr id="2053" name="Rectangle 3"/>
          <p:cNvSpPr>
            <a:spLocks noChangeArrowheads="1"/>
          </p:cNvSpPr>
          <p:nvPr/>
        </p:nvSpPr>
        <p:spPr bwMode="auto">
          <a:xfrm>
            <a:off x="395288" y="1341438"/>
            <a:ext cx="1873250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Найти:</a:t>
            </a:r>
          </a:p>
        </p:txBody>
      </p:sp>
      <p:sp>
        <p:nvSpPr>
          <p:cNvPr id="2054" name="Rectangle 4"/>
          <p:cNvSpPr>
            <a:spLocks noChangeArrowheads="1"/>
          </p:cNvSpPr>
          <p:nvPr/>
        </p:nvSpPr>
        <p:spPr bwMode="auto">
          <a:xfrm>
            <a:off x="1258888" y="260350"/>
            <a:ext cx="1873250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Дано: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627313" y="188913"/>
            <a:ext cx="5256212" cy="792162"/>
            <a:chOff x="1837" y="799"/>
            <a:chExt cx="3311" cy="499"/>
          </a:xfrm>
        </p:grpSpPr>
        <p:sp>
          <p:nvSpPr>
            <p:cNvPr id="2072" name="Rectangle 7"/>
            <p:cNvSpPr>
              <a:spLocks noChangeArrowheads="1"/>
            </p:cNvSpPr>
            <p:nvPr/>
          </p:nvSpPr>
          <p:spPr bwMode="auto">
            <a:xfrm>
              <a:off x="1837" y="799"/>
              <a:ext cx="3311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800" b="1" i="1">
                <a:latin typeface="Times New Roman" pitchFamily="18" charset="0"/>
              </a:endParaRPr>
            </a:p>
          </p:txBody>
        </p:sp>
        <p:graphicFrame>
          <p:nvGraphicFramePr>
            <p:cNvPr id="2051" name="Object 3"/>
            <p:cNvGraphicFramePr>
              <a:graphicFrameLocks noChangeAspect="1"/>
            </p:cNvGraphicFramePr>
            <p:nvPr/>
          </p:nvGraphicFramePr>
          <p:xfrm>
            <a:off x="3048" y="915"/>
            <a:ext cx="935" cy="349"/>
          </p:xfrm>
          <a:graphic>
            <a:graphicData uri="http://schemas.openxmlformats.org/presentationml/2006/ole">
              <p:oleObj spid="_x0000_s2051" name="Формула" r:id="rId3" imgW="469800" imgH="177480" progId="Equation.3">
                <p:embed/>
              </p:oleObj>
            </a:graphicData>
          </a:graphic>
        </p:graphicFrame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98438" y="1196975"/>
            <a:ext cx="5256212" cy="1346200"/>
            <a:chOff x="1837" y="666"/>
            <a:chExt cx="3311" cy="848"/>
          </a:xfrm>
        </p:grpSpPr>
        <p:sp>
          <p:nvSpPr>
            <p:cNvPr id="2071" name="Rectangle 10"/>
            <p:cNvSpPr>
              <a:spLocks noChangeArrowheads="1"/>
            </p:cNvSpPr>
            <p:nvPr/>
          </p:nvSpPr>
          <p:spPr bwMode="auto">
            <a:xfrm>
              <a:off x="1837" y="799"/>
              <a:ext cx="3311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800" b="1" i="1">
                <a:latin typeface="Times New Roman" pitchFamily="18" charset="0"/>
              </a:endParaRPr>
            </a:p>
          </p:txBody>
        </p:sp>
        <p:graphicFrame>
          <p:nvGraphicFramePr>
            <p:cNvPr id="2050" name="Object 2"/>
            <p:cNvGraphicFramePr>
              <a:graphicFrameLocks noChangeAspect="1"/>
            </p:cNvGraphicFramePr>
            <p:nvPr/>
          </p:nvGraphicFramePr>
          <p:xfrm>
            <a:off x="3376" y="666"/>
            <a:ext cx="277" cy="848"/>
          </p:xfrm>
          <a:graphic>
            <a:graphicData uri="http://schemas.openxmlformats.org/presentationml/2006/ole">
              <p:oleObj spid="_x0000_s2050" name="Формула" r:id="rId4" imgW="139680" imgH="431640" progId="Equation.3">
                <p:embed/>
              </p:oleObj>
            </a:graphicData>
          </a:graphic>
        </p:graphicFrame>
      </p:grpSp>
      <p:sp>
        <p:nvSpPr>
          <p:cNvPr id="2057" name="Freeform 12"/>
          <p:cNvSpPr>
            <a:spLocks/>
          </p:cNvSpPr>
          <p:nvPr/>
        </p:nvSpPr>
        <p:spPr bwMode="auto">
          <a:xfrm>
            <a:off x="2393950" y="2689225"/>
            <a:ext cx="5768975" cy="2905125"/>
          </a:xfrm>
          <a:custGeom>
            <a:avLst/>
            <a:gdLst>
              <a:gd name="T0" fmla="*/ 2147483647 w 3634"/>
              <a:gd name="T1" fmla="*/ 2147483647 h 1830"/>
              <a:gd name="T2" fmla="*/ 2147483647 w 3634"/>
              <a:gd name="T3" fmla="*/ 0 h 1830"/>
              <a:gd name="T4" fmla="*/ 0 w 3634"/>
              <a:gd name="T5" fmla="*/ 2147483647 h 1830"/>
              <a:gd name="T6" fmla="*/ 2147483647 w 3634"/>
              <a:gd name="T7" fmla="*/ 2147483647 h 1830"/>
              <a:gd name="T8" fmla="*/ 0 60000 65536"/>
              <a:gd name="T9" fmla="*/ 0 60000 65536"/>
              <a:gd name="T10" fmla="*/ 0 60000 65536"/>
              <a:gd name="T11" fmla="*/ 0 60000 65536"/>
              <a:gd name="T12" fmla="*/ 0 w 3634"/>
              <a:gd name="T13" fmla="*/ 0 h 1830"/>
              <a:gd name="T14" fmla="*/ 3634 w 3634"/>
              <a:gd name="T15" fmla="*/ 1830 h 183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34" h="1830">
                <a:moveTo>
                  <a:pt x="3634" y="1821"/>
                </a:moveTo>
                <a:lnTo>
                  <a:pt x="1372" y="0"/>
                </a:lnTo>
                <a:lnTo>
                  <a:pt x="0" y="1821"/>
                </a:lnTo>
                <a:lnTo>
                  <a:pt x="3617" y="1830"/>
                </a:lnTo>
              </a:path>
            </a:pathLst>
          </a:custGeom>
          <a:noFill/>
          <a:ln w="444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17" name="Freeform 13"/>
          <p:cNvSpPr>
            <a:spLocks/>
          </p:cNvSpPr>
          <p:nvPr/>
        </p:nvSpPr>
        <p:spPr bwMode="auto">
          <a:xfrm>
            <a:off x="2433638" y="2708275"/>
            <a:ext cx="5746750" cy="2890838"/>
          </a:xfrm>
          <a:custGeom>
            <a:avLst/>
            <a:gdLst>
              <a:gd name="T0" fmla="*/ 2147483647 w 3620"/>
              <a:gd name="T1" fmla="*/ 2147483647 h 1821"/>
              <a:gd name="T2" fmla="*/ 2147483647 w 3620"/>
              <a:gd name="T3" fmla="*/ 0 h 1821"/>
              <a:gd name="T4" fmla="*/ 0 w 3620"/>
              <a:gd name="T5" fmla="*/ 2147483647 h 1821"/>
              <a:gd name="T6" fmla="*/ 2147483647 w 3620"/>
              <a:gd name="T7" fmla="*/ 2147483647 h 1821"/>
              <a:gd name="T8" fmla="*/ 0 60000 65536"/>
              <a:gd name="T9" fmla="*/ 0 60000 65536"/>
              <a:gd name="T10" fmla="*/ 0 60000 65536"/>
              <a:gd name="T11" fmla="*/ 0 60000 65536"/>
              <a:gd name="T12" fmla="*/ 0 w 3620"/>
              <a:gd name="T13" fmla="*/ 0 h 1821"/>
              <a:gd name="T14" fmla="*/ 3620 w 3620"/>
              <a:gd name="T15" fmla="*/ 1821 h 1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20" h="1821">
                <a:moveTo>
                  <a:pt x="3620" y="1821"/>
                </a:moveTo>
                <a:lnTo>
                  <a:pt x="1358" y="0"/>
                </a:lnTo>
                <a:lnTo>
                  <a:pt x="0" y="1801"/>
                </a:lnTo>
                <a:lnTo>
                  <a:pt x="3600" y="1809"/>
                </a:lnTo>
              </a:path>
            </a:pathLst>
          </a:custGeom>
          <a:gradFill rotWithShape="1">
            <a:gsLst>
              <a:gs pos="0">
                <a:srgbClr val="00CCFF"/>
              </a:gs>
              <a:gs pos="100000">
                <a:srgbClr val="F3FD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9" name="Text Box 14"/>
          <p:cNvSpPr txBox="1">
            <a:spLocks noChangeArrowheads="1"/>
          </p:cNvSpPr>
          <p:nvPr/>
        </p:nvSpPr>
        <p:spPr bwMode="auto">
          <a:xfrm>
            <a:off x="4356100" y="2205038"/>
            <a:ext cx="420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B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2060" name="Text Box 15"/>
          <p:cNvSpPr txBox="1">
            <a:spLocks noChangeArrowheads="1"/>
          </p:cNvSpPr>
          <p:nvPr/>
        </p:nvSpPr>
        <p:spPr bwMode="auto">
          <a:xfrm>
            <a:off x="8027988" y="5516563"/>
            <a:ext cx="420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С</a:t>
            </a:r>
          </a:p>
        </p:txBody>
      </p:sp>
      <p:sp>
        <p:nvSpPr>
          <p:cNvPr id="2061" name="Text Box 16"/>
          <p:cNvSpPr txBox="1">
            <a:spLocks noChangeArrowheads="1"/>
          </p:cNvSpPr>
          <p:nvPr/>
        </p:nvSpPr>
        <p:spPr bwMode="auto">
          <a:xfrm>
            <a:off x="1979613" y="5445125"/>
            <a:ext cx="420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А</a:t>
            </a:r>
          </a:p>
        </p:txBody>
      </p:sp>
      <p:sp>
        <p:nvSpPr>
          <p:cNvPr id="2062" name="Text Box 18"/>
          <p:cNvSpPr txBox="1">
            <a:spLocks noChangeArrowheads="1"/>
          </p:cNvSpPr>
          <p:nvPr/>
        </p:nvSpPr>
        <p:spPr bwMode="auto">
          <a:xfrm>
            <a:off x="4859338" y="5589588"/>
            <a:ext cx="628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12</a:t>
            </a:r>
            <a:r>
              <a:rPr lang="ru-RU" sz="2800" b="1">
                <a:latin typeface="Times New Roman" pitchFamily="18" charset="0"/>
              </a:rPr>
              <a:t> </a:t>
            </a:r>
          </a:p>
        </p:txBody>
      </p:sp>
      <p:sp>
        <p:nvSpPr>
          <p:cNvPr id="2063" name="Freeform 19"/>
          <p:cNvSpPr>
            <a:spLocks/>
          </p:cNvSpPr>
          <p:nvPr/>
        </p:nvSpPr>
        <p:spPr bwMode="auto">
          <a:xfrm rot="-5400000">
            <a:off x="7185819" y="5207794"/>
            <a:ext cx="533400" cy="287338"/>
          </a:xfrm>
          <a:custGeom>
            <a:avLst/>
            <a:gdLst>
              <a:gd name="T0" fmla="*/ 0 w 455"/>
              <a:gd name="T1" fmla="*/ 2147483647 h 331"/>
              <a:gd name="T2" fmla="*/ 2147483647 w 455"/>
              <a:gd name="T3" fmla="*/ 2147483647 h 331"/>
              <a:gd name="T4" fmla="*/ 2147483647 w 455"/>
              <a:gd name="T5" fmla="*/ 2147483647 h 331"/>
              <a:gd name="T6" fmla="*/ 2147483647 w 455"/>
              <a:gd name="T7" fmla="*/ 2147483647 h 331"/>
              <a:gd name="T8" fmla="*/ 2147483647 w 455"/>
              <a:gd name="T9" fmla="*/ 2147483647 h 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5"/>
              <a:gd name="T16" fmla="*/ 0 h 331"/>
              <a:gd name="T17" fmla="*/ 455 w 455"/>
              <a:gd name="T18" fmla="*/ 331 h 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5" h="331">
                <a:moveTo>
                  <a:pt x="0" y="8"/>
                </a:moveTo>
                <a:cubicBezTo>
                  <a:pt x="23" y="8"/>
                  <a:pt x="96" y="0"/>
                  <a:pt x="141" y="9"/>
                </a:cubicBezTo>
                <a:cubicBezTo>
                  <a:pt x="186" y="18"/>
                  <a:pt x="227" y="30"/>
                  <a:pt x="268" y="60"/>
                </a:cubicBezTo>
                <a:cubicBezTo>
                  <a:pt x="309" y="90"/>
                  <a:pt x="356" y="142"/>
                  <a:pt x="387" y="187"/>
                </a:cubicBezTo>
                <a:cubicBezTo>
                  <a:pt x="418" y="232"/>
                  <a:pt x="441" y="301"/>
                  <a:pt x="455" y="331"/>
                </a:cubicBezTo>
              </a:path>
            </a:pathLst>
          </a:custGeom>
          <a:noFill/>
          <a:ln w="349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4" name="Text Box 20"/>
          <p:cNvSpPr txBox="1">
            <a:spLocks noChangeArrowheads="1"/>
          </p:cNvSpPr>
          <p:nvPr/>
        </p:nvSpPr>
        <p:spPr bwMode="auto">
          <a:xfrm>
            <a:off x="6732588" y="4941888"/>
            <a:ext cx="660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50</a:t>
            </a:r>
            <a:r>
              <a:rPr lang="en-US" sz="2800" b="1" baseline="30000">
                <a:latin typeface="Times New Roman" pitchFamily="18" charset="0"/>
              </a:rPr>
              <a:t>0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2065" name="Freeform 21"/>
          <p:cNvSpPr>
            <a:spLocks/>
          </p:cNvSpPr>
          <p:nvPr/>
        </p:nvSpPr>
        <p:spPr bwMode="auto">
          <a:xfrm rot="9051061">
            <a:off x="4378325" y="2830513"/>
            <a:ext cx="533400" cy="287337"/>
          </a:xfrm>
          <a:custGeom>
            <a:avLst/>
            <a:gdLst>
              <a:gd name="T0" fmla="*/ 0 w 455"/>
              <a:gd name="T1" fmla="*/ 2147483647 h 331"/>
              <a:gd name="T2" fmla="*/ 2147483647 w 455"/>
              <a:gd name="T3" fmla="*/ 2147483647 h 331"/>
              <a:gd name="T4" fmla="*/ 2147483647 w 455"/>
              <a:gd name="T5" fmla="*/ 2147483647 h 331"/>
              <a:gd name="T6" fmla="*/ 2147483647 w 455"/>
              <a:gd name="T7" fmla="*/ 2147483647 h 331"/>
              <a:gd name="T8" fmla="*/ 2147483647 w 455"/>
              <a:gd name="T9" fmla="*/ 2147483647 h 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5"/>
              <a:gd name="T16" fmla="*/ 0 h 331"/>
              <a:gd name="T17" fmla="*/ 455 w 455"/>
              <a:gd name="T18" fmla="*/ 331 h 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5" h="331">
                <a:moveTo>
                  <a:pt x="0" y="8"/>
                </a:moveTo>
                <a:cubicBezTo>
                  <a:pt x="23" y="8"/>
                  <a:pt x="96" y="0"/>
                  <a:pt x="141" y="9"/>
                </a:cubicBezTo>
                <a:cubicBezTo>
                  <a:pt x="186" y="18"/>
                  <a:pt x="227" y="30"/>
                  <a:pt x="268" y="60"/>
                </a:cubicBezTo>
                <a:cubicBezTo>
                  <a:pt x="309" y="90"/>
                  <a:pt x="356" y="142"/>
                  <a:pt x="387" y="187"/>
                </a:cubicBezTo>
                <a:cubicBezTo>
                  <a:pt x="418" y="232"/>
                  <a:pt x="441" y="301"/>
                  <a:pt x="455" y="331"/>
                </a:cubicBezTo>
              </a:path>
            </a:pathLst>
          </a:custGeom>
          <a:noFill/>
          <a:ln w="349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6" name="Text Box 22"/>
          <p:cNvSpPr txBox="1">
            <a:spLocks noChangeArrowheads="1"/>
          </p:cNvSpPr>
          <p:nvPr/>
        </p:nvSpPr>
        <p:spPr bwMode="auto">
          <a:xfrm>
            <a:off x="4284663" y="3213100"/>
            <a:ext cx="83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100</a:t>
            </a:r>
            <a:r>
              <a:rPr lang="en-US" sz="2800" b="1" baseline="30000">
                <a:latin typeface="Times New Roman" pitchFamily="18" charset="0"/>
              </a:rPr>
              <a:t>0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2067" name="Freeform 23"/>
          <p:cNvSpPr>
            <a:spLocks/>
          </p:cNvSpPr>
          <p:nvPr/>
        </p:nvSpPr>
        <p:spPr bwMode="auto">
          <a:xfrm rot="9051061">
            <a:off x="4279900" y="2905125"/>
            <a:ext cx="719138" cy="360363"/>
          </a:xfrm>
          <a:custGeom>
            <a:avLst/>
            <a:gdLst>
              <a:gd name="T0" fmla="*/ 0 w 455"/>
              <a:gd name="T1" fmla="*/ 2147483647 h 331"/>
              <a:gd name="T2" fmla="*/ 2147483647 w 455"/>
              <a:gd name="T3" fmla="*/ 2147483647 h 331"/>
              <a:gd name="T4" fmla="*/ 2147483647 w 455"/>
              <a:gd name="T5" fmla="*/ 2147483647 h 331"/>
              <a:gd name="T6" fmla="*/ 2147483647 w 455"/>
              <a:gd name="T7" fmla="*/ 2147483647 h 331"/>
              <a:gd name="T8" fmla="*/ 2147483647 w 455"/>
              <a:gd name="T9" fmla="*/ 2147483647 h 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5"/>
              <a:gd name="T16" fmla="*/ 0 h 331"/>
              <a:gd name="T17" fmla="*/ 455 w 455"/>
              <a:gd name="T18" fmla="*/ 331 h 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5" h="331">
                <a:moveTo>
                  <a:pt x="0" y="8"/>
                </a:moveTo>
                <a:cubicBezTo>
                  <a:pt x="23" y="8"/>
                  <a:pt x="96" y="0"/>
                  <a:pt x="141" y="9"/>
                </a:cubicBezTo>
                <a:cubicBezTo>
                  <a:pt x="186" y="18"/>
                  <a:pt x="227" y="30"/>
                  <a:pt x="268" y="60"/>
                </a:cubicBezTo>
                <a:cubicBezTo>
                  <a:pt x="309" y="90"/>
                  <a:pt x="356" y="142"/>
                  <a:pt x="387" y="187"/>
                </a:cubicBezTo>
                <a:cubicBezTo>
                  <a:pt x="418" y="232"/>
                  <a:pt x="441" y="301"/>
                  <a:pt x="455" y="331"/>
                </a:cubicBezTo>
              </a:path>
            </a:pathLst>
          </a:custGeom>
          <a:noFill/>
          <a:ln w="349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8" name="Text Box 24"/>
          <p:cNvSpPr txBox="1">
            <a:spLocks noChangeArrowheads="1"/>
          </p:cNvSpPr>
          <p:nvPr/>
        </p:nvSpPr>
        <p:spPr bwMode="auto">
          <a:xfrm>
            <a:off x="2987675" y="3644900"/>
            <a:ext cx="45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9</a:t>
            </a:r>
            <a:r>
              <a:rPr lang="ru-RU" sz="2800" b="1">
                <a:latin typeface="Times New Roman" pitchFamily="18" charset="0"/>
              </a:rPr>
              <a:t> </a:t>
            </a:r>
          </a:p>
        </p:txBody>
      </p:sp>
      <p:sp>
        <p:nvSpPr>
          <p:cNvPr id="2069" name="TextBox 3"/>
          <p:cNvSpPr txBox="1">
            <a:spLocks noChangeArrowheads="1"/>
          </p:cNvSpPr>
          <p:nvPr/>
        </p:nvSpPr>
        <p:spPr bwMode="auto">
          <a:xfrm>
            <a:off x="6227763" y="585788"/>
            <a:ext cx="23050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треугольник</a:t>
            </a:r>
          </a:p>
        </p:txBody>
      </p:sp>
      <p:sp>
        <p:nvSpPr>
          <p:cNvPr id="2070" name="TextBox 4"/>
          <p:cNvSpPr txBox="1">
            <a:spLocks noChangeArrowheads="1"/>
          </p:cNvSpPr>
          <p:nvPr/>
        </p:nvSpPr>
        <p:spPr bwMode="auto">
          <a:xfrm>
            <a:off x="2959100" y="1481138"/>
            <a:ext cx="11509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АВС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Oval 2"/>
          <p:cNvSpPr>
            <a:spLocks noChangeArrowheads="1"/>
          </p:cNvSpPr>
          <p:nvPr/>
        </p:nvSpPr>
        <p:spPr bwMode="auto">
          <a:xfrm>
            <a:off x="0" y="0"/>
            <a:ext cx="935038" cy="9144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latin typeface="Times New Roman" pitchFamily="18" charset="0"/>
              </a:rPr>
              <a:t>3.</a:t>
            </a:r>
          </a:p>
        </p:txBody>
      </p:sp>
      <p:sp>
        <p:nvSpPr>
          <p:cNvPr id="3077" name="Rectangle 3"/>
          <p:cNvSpPr>
            <a:spLocks noChangeArrowheads="1"/>
          </p:cNvSpPr>
          <p:nvPr/>
        </p:nvSpPr>
        <p:spPr bwMode="auto">
          <a:xfrm>
            <a:off x="395288" y="1341438"/>
            <a:ext cx="1873250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Найти:</a:t>
            </a:r>
          </a:p>
        </p:txBody>
      </p:sp>
      <p:sp>
        <p:nvSpPr>
          <p:cNvPr id="3078" name="Text Box 7"/>
          <p:cNvSpPr txBox="1">
            <a:spLocks noChangeArrowheads="1"/>
          </p:cNvSpPr>
          <p:nvPr/>
        </p:nvSpPr>
        <p:spPr bwMode="auto">
          <a:xfrm>
            <a:off x="3059113" y="5949950"/>
            <a:ext cx="420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А</a:t>
            </a:r>
          </a:p>
        </p:txBody>
      </p:sp>
      <p:sp>
        <p:nvSpPr>
          <p:cNvPr id="3079" name="Text Box 8"/>
          <p:cNvSpPr txBox="1">
            <a:spLocks noChangeArrowheads="1"/>
          </p:cNvSpPr>
          <p:nvPr/>
        </p:nvSpPr>
        <p:spPr bwMode="auto">
          <a:xfrm>
            <a:off x="3059113" y="2060575"/>
            <a:ext cx="420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B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3080" name="Text Box 9"/>
          <p:cNvSpPr txBox="1">
            <a:spLocks noChangeArrowheads="1"/>
          </p:cNvSpPr>
          <p:nvPr/>
        </p:nvSpPr>
        <p:spPr bwMode="auto">
          <a:xfrm>
            <a:off x="7380288" y="2060575"/>
            <a:ext cx="420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C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3081" name="Text Box 32"/>
          <p:cNvSpPr txBox="1">
            <a:spLocks noChangeArrowheads="1"/>
          </p:cNvSpPr>
          <p:nvPr/>
        </p:nvSpPr>
        <p:spPr bwMode="auto">
          <a:xfrm>
            <a:off x="8243888" y="54451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800" b="1" i="1">
              <a:latin typeface="Times New Roman" pitchFamily="18" charset="0"/>
            </a:endParaRPr>
          </a:p>
        </p:txBody>
      </p:sp>
      <p:sp>
        <p:nvSpPr>
          <p:cNvPr id="3082" name="Text Box 33"/>
          <p:cNvSpPr txBox="1">
            <a:spLocks noChangeArrowheads="1"/>
          </p:cNvSpPr>
          <p:nvPr/>
        </p:nvSpPr>
        <p:spPr bwMode="auto">
          <a:xfrm>
            <a:off x="7380288" y="594995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D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3083" name="Rectangle 38"/>
          <p:cNvSpPr>
            <a:spLocks noChangeArrowheads="1"/>
          </p:cNvSpPr>
          <p:nvPr/>
        </p:nvSpPr>
        <p:spPr bwMode="auto">
          <a:xfrm>
            <a:off x="1143000" y="500063"/>
            <a:ext cx="1873250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Дано:</a:t>
            </a:r>
          </a:p>
        </p:txBody>
      </p:sp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2714625" y="642938"/>
            <a:ext cx="5256213" cy="792162"/>
            <a:chOff x="1837" y="799"/>
            <a:chExt cx="3311" cy="499"/>
          </a:xfrm>
        </p:grpSpPr>
        <p:sp>
          <p:nvSpPr>
            <p:cNvPr id="3095" name="Rectangle 40"/>
            <p:cNvSpPr>
              <a:spLocks noChangeArrowheads="1"/>
            </p:cNvSpPr>
            <p:nvPr/>
          </p:nvSpPr>
          <p:spPr bwMode="auto">
            <a:xfrm>
              <a:off x="1837" y="799"/>
              <a:ext cx="3311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800" b="1" i="1">
                <a:latin typeface="Times New Roman" pitchFamily="18" charset="0"/>
              </a:endParaRPr>
            </a:p>
          </p:txBody>
        </p:sp>
        <p:graphicFrame>
          <p:nvGraphicFramePr>
            <p:cNvPr id="3075" name="Object 3"/>
            <p:cNvGraphicFramePr>
              <a:graphicFrameLocks noChangeAspect="1"/>
            </p:cNvGraphicFramePr>
            <p:nvPr/>
          </p:nvGraphicFramePr>
          <p:xfrm>
            <a:off x="2947" y="915"/>
            <a:ext cx="1137" cy="349"/>
          </p:xfrm>
          <a:graphic>
            <a:graphicData uri="http://schemas.openxmlformats.org/presentationml/2006/ole">
              <p:oleObj spid="_x0000_s3075" name="Формула" r:id="rId3" imgW="571320" imgH="177480" progId="Equation.3">
                <p:embed/>
              </p:oleObj>
            </a:graphicData>
          </a:graphic>
        </p:graphicFrame>
      </p:grpSp>
      <p:grpSp>
        <p:nvGrpSpPr>
          <p:cNvPr id="3" name="Group 46"/>
          <p:cNvGrpSpPr>
            <a:grpSpLocks/>
          </p:cNvGrpSpPr>
          <p:nvPr/>
        </p:nvGrpSpPr>
        <p:grpSpPr bwMode="auto">
          <a:xfrm>
            <a:off x="250825" y="1196975"/>
            <a:ext cx="5256213" cy="792163"/>
            <a:chOff x="1837" y="799"/>
            <a:chExt cx="3311" cy="499"/>
          </a:xfrm>
        </p:grpSpPr>
        <p:sp>
          <p:nvSpPr>
            <p:cNvPr id="3094" name="Rectangle 47"/>
            <p:cNvSpPr>
              <a:spLocks noChangeArrowheads="1"/>
            </p:cNvSpPr>
            <p:nvPr/>
          </p:nvSpPr>
          <p:spPr bwMode="auto">
            <a:xfrm>
              <a:off x="1837" y="799"/>
              <a:ext cx="3311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800" b="1" i="1">
                <a:latin typeface="Times New Roman" pitchFamily="18" charset="0"/>
              </a:endParaRPr>
            </a:p>
          </p:txBody>
        </p:sp>
        <p:graphicFrame>
          <p:nvGraphicFramePr>
            <p:cNvPr id="3074" name="Object 2"/>
            <p:cNvGraphicFramePr>
              <a:graphicFrameLocks noChangeAspect="1"/>
            </p:cNvGraphicFramePr>
            <p:nvPr/>
          </p:nvGraphicFramePr>
          <p:xfrm>
            <a:off x="3376" y="915"/>
            <a:ext cx="277" cy="349"/>
          </p:xfrm>
          <a:graphic>
            <a:graphicData uri="http://schemas.openxmlformats.org/presentationml/2006/ole">
              <p:oleObj spid="_x0000_s3074" name="Формула" r:id="rId4" imgW="139680" imgH="177480" progId="Equation.3">
                <p:embed/>
              </p:oleObj>
            </a:graphicData>
          </a:graphic>
        </p:graphicFrame>
      </p:grpSp>
      <p:sp>
        <p:nvSpPr>
          <p:cNvPr id="3086" name="Rectangle 49"/>
          <p:cNvSpPr>
            <a:spLocks noChangeArrowheads="1"/>
          </p:cNvSpPr>
          <p:nvPr/>
        </p:nvSpPr>
        <p:spPr bwMode="auto">
          <a:xfrm>
            <a:off x="3492500" y="2349500"/>
            <a:ext cx="3887788" cy="3887788"/>
          </a:xfrm>
          <a:prstGeom prst="rect">
            <a:avLst/>
          </a:prstGeom>
          <a:noFill/>
          <a:ln w="44450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7" name="Freeform 50"/>
          <p:cNvSpPr>
            <a:spLocks/>
          </p:cNvSpPr>
          <p:nvPr/>
        </p:nvSpPr>
        <p:spPr bwMode="auto">
          <a:xfrm>
            <a:off x="3509963" y="3254375"/>
            <a:ext cx="3859212" cy="2957513"/>
          </a:xfrm>
          <a:custGeom>
            <a:avLst/>
            <a:gdLst>
              <a:gd name="T0" fmla="*/ 0 w 2431"/>
              <a:gd name="T1" fmla="*/ 2147483647 h 1863"/>
              <a:gd name="T2" fmla="*/ 2147483647 w 2431"/>
              <a:gd name="T3" fmla="*/ 0 h 1863"/>
              <a:gd name="T4" fmla="*/ 0 60000 65536"/>
              <a:gd name="T5" fmla="*/ 0 60000 65536"/>
              <a:gd name="T6" fmla="*/ 0 w 2431"/>
              <a:gd name="T7" fmla="*/ 0 h 1863"/>
              <a:gd name="T8" fmla="*/ 2431 w 2431"/>
              <a:gd name="T9" fmla="*/ 1863 h 186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31" h="1863">
                <a:moveTo>
                  <a:pt x="0" y="1863"/>
                </a:moveTo>
                <a:lnTo>
                  <a:pt x="2431" y="0"/>
                </a:lnTo>
              </a:path>
            </a:pathLst>
          </a:custGeom>
          <a:noFill/>
          <a:ln w="444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31" name="Freeform 51"/>
          <p:cNvSpPr>
            <a:spLocks/>
          </p:cNvSpPr>
          <p:nvPr/>
        </p:nvSpPr>
        <p:spPr bwMode="auto">
          <a:xfrm>
            <a:off x="3509963" y="2366963"/>
            <a:ext cx="3832225" cy="3817937"/>
          </a:xfrm>
          <a:custGeom>
            <a:avLst/>
            <a:gdLst>
              <a:gd name="T0" fmla="*/ 0 w 2414"/>
              <a:gd name="T1" fmla="*/ 0 h 2405"/>
              <a:gd name="T2" fmla="*/ 0 w 2414"/>
              <a:gd name="T3" fmla="*/ 2147483647 h 2405"/>
              <a:gd name="T4" fmla="*/ 2147483647 w 2414"/>
              <a:gd name="T5" fmla="*/ 2147483647 h 2405"/>
              <a:gd name="T6" fmla="*/ 2147483647 w 2414"/>
              <a:gd name="T7" fmla="*/ 2147483647 h 2405"/>
              <a:gd name="T8" fmla="*/ 0 60000 65536"/>
              <a:gd name="T9" fmla="*/ 0 60000 65536"/>
              <a:gd name="T10" fmla="*/ 0 60000 65536"/>
              <a:gd name="T11" fmla="*/ 0 60000 65536"/>
              <a:gd name="T12" fmla="*/ 0 w 2414"/>
              <a:gd name="T13" fmla="*/ 0 h 2405"/>
              <a:gd name="T14" fmla="*/ 2414 w 2414"/>
              <a:gd name="T15" fmla="*/ 2405 h 240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14" h="2405">
                <a:moveTo>
                  <a:pt x="0" y="0"/>
                </a:moveTo>
                <a:lnTo>
                  <a:pt x="0" y="2405"/>
                </a:lnTo>
                <a:lnTo>
                  <a:pt x="2414" y="550"/>
                </a:lnTo>
                <a:lnTo>
                  <a:pt x="2414" y="17"/>
                </a:lnTo>
              </a:path>
            </a:pathLst>
          </a:custGeom>
          <a:gradFill rotWithShape="1">
            <a:gsLst>
              <a:gs pos="0">
                <a:srgbClr val="00FF00"/>
              </a:gs>
              <a:gs pos="100000">
                <a:srgbClr val="FFFF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9" name="Text Box 52"/>
          <p:cNvSpPr txBox="1">
            <a:spLocks noChangeArrowheads="1"/>
          </p:cNvSpPr>
          <p:nvPr/>
        </p:nvSpPr>
        <p:spPr bwMode="auto">
          <a:xfrm>
            <a:off x="7380288" y="4221163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4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3090" name="Text Box 53"/>
          <p:cNvSpPr txBox="1">
            <a:spLocks noChangeArrowheads="1"/>
          </p:cNvSpPr>
          <p:nvPr/>
        </p:nvSpPr>
        <p:spPr bwMode="auto">
          <a:xfrm>
            <a:off x="3132138" y="3933825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5</a:t>
            </a:r>
          </a:p>
        </p:txBody>
      </p:sp>
      <p:sp>
        <p:nvSpPr>
          <p:cNvPr id="3091" name="Text Box 54"/>
          <p:cNvSpPr txBox="1">
            <a:spLocks noChangeArrowheads="1"/>
          </p:cNvSpPr>
          <p:nvPr/>
        </p:nvSpPr>
        <p:spPr bwMode="auto">
          <a:xfrm>
            <a:off x="7380288" y="2997200"/>
            <a:ext cx="425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К</a:t>
            </a:r>
          </a:p>
        </p:txBody>
      </p:sp>
      <p:sp>
        <p:nvSpPr>
          <p:cNvPr id="3092" name="TextBox 3"/>
          <p:cNvSpPr txBox="1">
            <a:spLocks noChangeArrowheads="1"/>
          </p:cNvSpPr>
          <p:nvPr/>
        </p:nvSpPr>
        <p:spPr bwMode="auto">
          <a:xfrm>
            <a:off x="6370638" y="963613"/>
            <a:ext cx="11890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квадрат</a:t>
            </a:r>
          </a:p>
        </p:txBody>
      </p:sp>
      <p:sp>
        <p:nvSpPr>
          <p:cNvPr id="3093" name="TextBox 4"/>
          <p:cNvSpPr txBox="1">
            <a:spLocks noChangeArrowheads="1"/>
          </p:cNvSpPr>
          <p:nvPr/>
        </p:nvSpPr>
        <p:spPr bwMode="auto">
          <a:xfrm>
            <a:off x="2917825" y="1674813"/>
            <a:ext cx="790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АВСК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6"/>
          <p:cNvSpPr>
            <a:spLocks noChangeArrowheads="1"/>
          </p:cNvSpPr>
          <p:nvPr/>
        </p:nvSpPr>
        <p:spPr bwMode="auto">
          <a:xfrm>
            <a:off x="0" y="0"/>
            <a:ext cx="935038" cy="9144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latin typeface="Times New Roman" pitchFamily="18" charset="0"/>
              </a:rPr>
              <a:t>4.</a:t>
            </a: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395288" y="1341438"/>
            <a:ext cx="1873250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Найти:</a:t>
            </a:r>
          </a:p>
        </p:txBody>
      </p:sp>
      <p:sp>
        <p:nvSpPr>
          <p:cNvPr id="4102" name="Rectangle 29"/>
          <p:cNvSpPr>
            <a:spLocks noChangeArrowheads="1"/>
          </p:cNvSpPr>
          <p:nvPr/>
        </p:nvSpPr>
        <p:spPr bwMode="auto">
          <a:xfrm>
            <a:off x="1258888" y="260350"/>
            <a:ext cx="1873250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>
                <a:latin typeface="Times New Roman" pitchFamily="18" charset="0"/>
              </a:rPr>
              <a:t>Дано:</a:t>
            </a:r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2284413" y="692150"/>
            <a:ext cx="5256212" cy="792163"/>
            <a:chOff x="1837" y="799"/>
            <a:chExt cx="3311" cy="499"/>
          </a:xfrm>
        </p:grpSpPr>
        <p:sp>
          <p:nvSpPr>
            <p:cNvPr id="4120" name="Rectangle 31"/>
            <p:cNvSpPr>
              <a:spLocks noChangeArrowheads="1"/>
            </p:cNvSpPr>
            <p:nvPr/>
          </p:nvSpPr>
          <p:spPr bwMode="auto">
            <a:xfrm>
              <a:off x="1837" y="799"/>
              <a:ext cx="3311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800" b="1" i="1">
                <a:latin typeface="Times New Roman" pitchFamily="18" charset="0"/>
              </a:endParaRPr>
            </a:p>
          </p:txBody>
        </p:sp>
        <p:graphicFrame>
          <p:nvGraphicFramePr>
            <p:cNvPr id="4099" name="Object 3"/>
            <p:cNvGraphicFramePr>
              <a:graphicFrameLocks noChangeAspect="1"/>
            </p:cNvGraphicFramePr>
            <p:nvPr/>
          </p:nvGraphicFramePr>
          <p:xfrm>
            <a:off x="3048" y="915"/>
            <a:ext cx="935" cy="349"/>
          </p:xfrm>
          <a:graphic>
            <a:graphicData uri="http://schemas.openxmlformats.org/presentationml/2006/ole">
              <p:oleObj spid="_x0000_s4099" name="Формула" r:id="rId3" imgW="469800" imgH="177480" progId="Equation.3">
                <p:embed/>
              </p:oleObj>
            </a:graphicData>
          </a:graphic>
        </p:graphicFrame>
      </p:grpSp>
      <p:sp>
        <p:nvSpPr>
          <p:cNvPr id="4104" name="Text Box 36"/>
          <p:cNvSpPr txBox="1">
            <a:spLocks noChangeArrowheads="1"/>
          </p:cNvSpPr>
          <p:nvPr/>
        </p:nvSpPr>
        <p:spPr bwMode="auto">
          <a:xfrm>
            <a:off x="2555875" y="5516563"/>
            <a:ext cx="420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Times New Roman" pitchFamily="18" charset="0"/>
              </a:rPr>
              <a:t>А</a:t>
            </a:r>
          </a:p>
        </p:txBody>
      </p:sp>
      <p:sp>
        <p:nvSpPr>
          <p:cNvPr id="4105" name="Text Box 37"/>
          <p:cNvSpPr txBox="1">
            <a:spLocks noChangeArrowheads="1"/>
          </p:cNvSpPr>
          <p:nvPr/>
        </p:nvSpPr>
        <p:spPr bwMode="auto">
          <a:xfrm>
            <a:off x="2555875" y="2205038"/>
            <a:ext cx="420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B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4106" name="Text Box 38"/>
          <p:cNvSpPr txBox="1">
            <a:spLocks noChangeArrowheads="1"/>
          </p:cNvSpPr>
          <p:nvPr/>
        </p:nvSpPr>
        <p:spPr bwMode="auto">
          <a:xfrm>
            <a:off x="8388350" y="5445125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C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4107" name="Text Box 40"/>
          <p:cNvSpPr txBox="1">
            <a:spLocks noChangeArrowheads="1"/>
          </p:cNvSpPr>
          <p:nvPr/>
        </p:nvSpPr>
        <p:spPr bwMode="auto">
          <a:xfrm>
            <a:off x="5724525" y="5661025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D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4108" name="AutoShape 52"/>
          <p:cNvSpPr>
            <a:spLocks noChangeArrowheads="1"/>
          </p:cNvSpPr>
          <p:nvPr/>
        </p:nvSpPr>
        <p:spPr bwMode="auto">
          <a:xfrm>
            <a:off x="2987675" y="2349500"/>
            <a:ext cx="5400675" cy="3311525"/>
          </a:xfrm>
          <a:prstGeom prst="rtTriangle">
            <a:avLst/>
          </a:prstGeom>
          <a:noFill/>
          <a:ln w="44450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57" name="AutoShape 53"/>
          <p:cNvSpPr>
            <a:spLocks noChangeArrowheads="1"/>
          </p:cNvSpPr>
          <p:nvPr/>
        </p:nvSpPr>
        <p:spPr bwMode="auto">
          <a:xfrm>
            <a:off x="2987675" y="2349500"/>
            <a:ext cx="5400675" cy="3311525"/>
          </a:xfrm>
          <a:prstGeom prst="rtTriangle">
            <a:avLst/>
          </a:prstGeom>
          <a:gradFill rotWithShape="1">
            <a:gsLst>
              <a:gs pos="0">
                <a:srgbClr val="FF99CC"/>
              </a:gs>
              <a:gs pos="100000">
                <a:srgbClr val="FFFDFE"/>
              </a:gs>
            </a:gsLst>
            <a:path path="rect">
              <a:fillToRect t="100000" r="100000"/>
            </a:path>
          </a:gradFill>
          <a:ln w="44450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0" name="Freeform 54"/>
          <p:cNvSpPr>
            <a:spLocks/>
          </p:cNvSpPr>
          <p:nvPr/>
        </p:nvSpPr>
        <p:spPr bwMode="auto">
          <a:xfrm>
            <a:off x="2998788" y="2366963"/>
            <a:ext cx="2971800" cy="3294062"/>
          </a:xfrm>
          <a:custGeom>
            <a:avLst/>
            <a:gdLst>
              <a:gd name="T0" fmla="*/ 0 w 1872"/>
              <a:gd name="T1" fmla="*/ 0 h 2075"/>
              <a:gd name="T2" fmla="*/ 2147483647 w 1872"/>
              <a:gd name="T3" fmla="*/ 2147483647 h 2075"/>
              <a:gd name="T4" fmla="*/ 0 60000 65536"/>
              <a:gd name="T5" fmla="*/ 0 60000 65536"/>
              <a:gd name="T6" fmla="*/ 0 w 1872"/>
              <a:gd name="T7" fmla="*/ 0 h 2075"/>
              <a:gd name="T8" fmla="*/ 1872 w 1872"/>
              <a:gd name="T9" fmla="*/ 2075 h 207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72" h="2075">
                <a:moveTo>
                  <a:pt x="0" y="0"/>
                </a:moveTo>
                <a:lnTo>
                  <a:pt x="1872" y="2075"/>
                </a:lnTo>
              </a:path>
            </a:pathLst>
          </a:custGeom>
          <a:noFill/>
          <a:ln w="444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1" name="Freeform 55"/>
          <p:cNvSpPr>
            <a:spLocks/>
          </p:cNvSpPr>
          <p:nvPr/>
        </p:nvSpPr>
        <p:spPr bwMode="auto">
          <a:xfrm>
            <a:off x="5651500" y="5300663"/>
            <a:ext cx="536575" cy="355600"/>
          </a:xfrm>
          <a:custGeom>
            <a:avLst/>
            <a:gdLst>
              <a:gd name="T0" fmla="*/ 0 w 455"/>
              <a:gd name="T1" fmla="*/ 2147483647 h 331"/>
              <a:gd name="T2" fmla="*/ 2147483647 w 455"/>
              <a:gd name="T3" fmla="*/ 2147483647 h 331"/>
              <a:gd name="T4" fmla="*/ 2147483647 w 455"/>
              <a:gd name="T5" fmla="*/ 2147483647 h 331"/>
              <a:gd name="T6" fmla="*/ 2147483647 w 455"/>
              <a:gd name="T7" fmla="*/ 2147483647 h 331"/>
              <a:gd name="T8" fmla="*/ 2147483647 w 455"/>
              <a:gd name="T9" fmla="*/ 2147483647 h 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5"/>
              <a:gd name="T16" fmla="*/ 0 h 331"/>
              <a:gd name="T17" fmla="*/ 455 w 455"/>
              <a:gd name="T18" fmla="*/ 331 h 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5" h="331">
                <a:moveTo>
                  <a:pt x="0" y="8"/>
                </a:moveTo>
                <a:cubicBezTo>
                  <a:pt x="23" y="8"/>
                  <a:pt x="96" y="0"/>
                  <a:pt x="141" y="9"/>
                </a:cubicBezTo>
                <a:cubicBezTo>
                  <a:pt x="186" y="18"/>
                  <a:pt x="227" y="30"/>
                  <a:pt x="268" y="60"/>
                </a:cubicBezTo>
                <a:cubicBezTo>
                  <a:pt x="309" y="90"/>
                  <a:pt x="356" y="142"/>
                  <a:pt x="387" y="187"/>
                </a:cubicBezTo>
                <a:cubicBezTo>
                  <a:pt x="418" y="232"/>
                  <a:pt x="441" y="301"/>
                  <a:pt x="455" y="331"/>
                </a:cubicBezTo>
              </a:path>
            </a:pathLst>
          </a:custGeom>
          <a:noFill/>
          <a:ln w="349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2" name="Text Box 56"/>
          <p:cNvSpPr txBox="1">
            <a:spLocks noChangeArrowheads="1"/>
          </p:cNvSpPr>
          <p:nvPr/>
        </p:nvSpPr>
        <p:spPr bwMode="auto">
          <a:xfrm>
            <a:off x="5940425" y="4941888"/>
            <a:ext cx="838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135</a:t>
            </a:r>
            <a:r>
              <a:rPr lang="en-US" sz="2800" b="1" baseline="30000">
                <a:latin typeface="Times New Roman" pitchFamily="18" charset="0"/>
              </a:rPr>
              <a:t>0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4113" name="Freeform 57"/>
          <p:cNvSpPr>
            <a:spLocks/>
          </p:cNvSpPr>
          <p:nvPr/>
        </p:nvSpPr>
        <p:spPr bwMode="auto">
          <a:xfrm rot="16200000" flipH="1">
            <a:off x="3028157" y="5260181"/>
            <a:ext cx="336550" cy="417513"/>
          </a:xfrm>
          <a:custGeom>
            <a:avLst/>
            <a:gdLst>
              <a:gd name="T0" fmla="*/ 0 w 212"/>
              <a:gd name="T1" fmla="*/ 0 h 237"/>
              <a:gd name="T2" fmla="*/ 0 w 212"/>
              <a:gd name="T3" fmla="*/ 2147483647 h 237"/>
              <a:gd name="T4" fmla="*/ 2147483647 w 212"/>
              <a:gd name="T5" fmla="*/ 2147483647 h 237"/>
              <a:gd name="T6" fmla="*/ 0 60000 65536"/>
              <a:gd name="T7" fmla="*/ 0 60000 65536"/>
              <a:gd name="T8" fmla="*/ 0 60000 65536"/>
              <a:gd name="T9" fmla="*/ 0 w 212"/>
              <a:gd name="T10" fmla="*/ 0 h 237"/>
              <a:gd name="T11" fmla="*/ 212 w 212"/>
              <a:gd name="T12" fmla="*/ 237 h 23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" h="237">
                <a:moveTo>
                  <a:pt x="0" y="0"/>
                </a:moveTo>
                <a:lnTo>
                  <a:pt x="0" y="237"/>
                </a:lnTo>
                <a:lnTo>
                  <a:pt x="212" y="237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4" name="Text Box 58"/>
          <p:cNvSpPr txBox="1">
            <a:spLocks noChangeArrowheads="1"/>
          </p:cNvSpPr>
          <p:nvPr/>
        </p:nvSpPr>
        <p:spPr bwMode="auto">
          <a:xfrm>
            <a:off x="4140200" y="5661025"/>
            <a:ext cx="762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8см</a:t>
            </a:r>
          </a:p>
        </p:txBody>
      </p:sp>
      <p:sp>
        <p:nvSpPr>
          <p:cNvPr id="4115" name="Text Box 59"/>
          <p:cNvSpPr txBox="1">
            <a:spLocks noChangeArrowheads="1"/>
          </p:cNvSpPr>
          <p:nvPr/>
        </p:nvSpPr>
        <p:spPr bwMode="auto">
          <a:xfrm>
            <a:off x="6732588" y="5661025"/>
            <a:ext cx="762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7см</a:t>
            </a:r>
          </a:p>
        </p:txBody>
      </p:sp>
      <p:grpSp>
        <p:nvGrpSpPr>
          <p:cNvPr id="3" name="Group 60"/>
          <p:cNvGrpSpPr>
            <a:grpSpLocks/>
          </p:cNvGrpSpPr>
          <p:nvPr/>
        </p:nvGrpSpPr>
        <p:grpSpPr bwMode="auto">
          <a:xfrm>
            <a:off x="250825" y="1196975"/>
            <a:ext cx="5256213" cy="792163"/>
            <a:chOff x="1837" y="799"/>
            <a:chExt cx="3311" cy="499"/>
          </a:xfrm>
        </p:grpSpPr>
        <p:sp>
          <p:nvSpPr>
            <p:cNvPr id="4119" name="Rectangle 61"/>
            <p:cNvSpPr>
              <a:spLocks noChangeArrowheads="1"/>
            </p:cNvSpPr>
            <p:nvPr/>
          </p:nvSpPr>
          <p:spPr bwMode="auto">
            <a:xfrm>
              <a:off x="1837" y="799"/>
              <a:ext cx="3311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800" b="1" i="1">
                <a:latin typeface="Times New Roman" pitchFamily="18" charset="0"/>
              </a:endParaRPr>
            </a:p>
          </p:txBody>
        </p:sp>
        <p:graphicFrame>
          <p:nvGraphicFramePr>
            <p:cNvPr id="4098" name="Object 2"/>
            <p:cNvGraphicFramePr>
              <a:graphicFrameLocks noChangeAspect="1"/>
            </p:cNvGraphicFramePr>
            <p:nvPr/>
          </p:nvGraphicFramePr>
          <p:xfrm>
            <a:off x="3376" y="915"/>
            <a:ext cx="277" cy="349"/>
          </p:xfrm>
          <a:graphic>
            <a:graphicData uri="http://schemas.openxmlformats.org/presentationml/2006/ole">
              <p:oleObj spid="_x0000_s4098" name="Формула" r:id="rId4" imgW="139680" imgH="177480" progId="Equation.3">
                <p:embed/>
              </p:oleObj>
            </a:graphicData>
          </a:graphic>
        </p:graphicFrame>
      </p:grpSp>
      <p:sp>
        <p:nvSpPr>
          <p:cNvPr id="4117" name="TextBox 3"/>
          <p:cNvSpPr txBox="1">
            <a:spLocks noChangeArrowheads="1"/>
          </p:cNvSpPr>
          <p:nvPr/>
        </p:nvSpPr>
        <p:spPr bwMode="auto">
          <a:xfrm>
            <a:off x="5662613" y="908050"/>
            <a:ext cx="1841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прямоугольный треугольник</a:t>
            </a:r>
          </a:p>
        </p:txBody>
      </p:sp>
      <p:sp>
        <p:nvSpPr>
          <p:cNvPr id="4118" name="TextBox 23"/>
          <p:cNvSpPr txBox="1">
            <a:spLocks noChangeArrowheads="1"/>
          </p:cNvSpPr>
          <p:nvPr/>
        </p:nvSpPr>
        <p:spPr bwMode="auto">
          <a:xfrm>
            <a:off x="2959100" y="1592263"/>
            <a:ext cx="1150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АВС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2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5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588</TotalTime>
  <Words>269</Words>
  <Application>Microsoft Office PowerPoint</Application>
  <PresentationFormat>Экран (4:3)</PresentationFormat>
  <Paragraphs>105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Arial</vt:lpstr>
      <vt:lpstr>Calibri</vt:lpstr>
      <vt:lpstr>Constantia</vt:lpstr>
      <vt:lpstr>Wingdings 2</vt:lpstr>
      <vt:lpstr>Wingdings</vt:lpstr>
      <vt:lpstr>Times New Roman</vt:lpstr>
      <vt:lpstr>Georgia</vt:lpstr>
      <vt:lpstr>Поток</vt:lpstr>
      <vt:lpstr>Microsoft Equation 3.0</vt:lpstr>
      <vt:lpstr>Тема урока:</vt:lpstr>
      <vt:lpstr>Слайд 2</vt:lpstr>
      <vt:lpstr>Слайд 3</vt:lpstr>
      <vt:lpstr>Формулы площадей многоугольников</vt:lpstr>
      <vt:lpstr>Слайд 5</vt:lpstr>
      <vt:lpstr>Слайд 6</vt:lpstr>
      <vt:lpstr>Слайд 7</vt:lpstr>
      <vt:lpstr>Слайд 8</vt:lpstr>
      <vt:lpstr>Слайд 9</vt:lpstr>
      <vt:lpstr>Задача по теме «Теорема Пифагора»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Вячеслав</dc:creator>
  <cp:lastModifiedBy>WIN7XP</cp:lastModifiedBy>
  <cp:revision>74</cp:revision>
  <dcterms:created xsi:type="dcterms:W3CDTF">2009-05-10T06:55:15Z</dcterms:created>
  <dcterms:modified xsi:type="dcterms:W3CDTF">2013-01-09T18:19:34Z</dcterms:modified>
</cp:coreProperties>
</file>